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7" r:id="rId2"/>
    <p:sldId id="278" r:id="rId3"/>
    <p:sldId id="284" r:id="rId4"/>
    <p:sldId id="279" r:id="rId5"/>
    <p:sldId id="280" r:id="rId6"/>
    <p:sldId id="283" r:id="rId7"/>
    <p:sldId id="281" r:id="rId8"/>
    <p:sldId id="258" r:id="rId9"/>
    <p:sldId id="259" r:id="rId10"/>
    <p:sldId id="260" r:id="rId11"/>
    <p:sldId id="261" r:id="rId12"/>
    <p:sldId id="262" r:id="rId13"/>
    <p:sldId id="263" r:id="rId14"/>
    <p:sldId id="282" r:id="rId15"/>
    <p:sldId id="268" r:id="rId16"/>
    <p:sldId id="269" r:id="rId17"/>
    <p:sldId id="274" r:id="rId18"/>
    <p:sldId id="275" r:id="rId19"/>
    <p:sldId id="276" r:id="rId20"/>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33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41862" cy="464979"/>
          </a:xfrm>
          <a:prstGeom prst="rect">
            <a:avLst/>
          </a:prstGeom>
          <a:noFill/>
          <a:ln w="9525">
            <a:noFill/>
            <a:miter lim="800000"/>
            <a:headEnd/>
            <a:tailEnd/>
          </a:ln>
          <a:effectLst/>
        </p:spPr>
        <p:txBody>
          <a:bodyPr vert="horz" wrap="square" lIns="93278" tIns="46638" rIns="93278" bIns="46638" numCol="1" anchor="t" anchorCtr="0" compatLnSpc="1">
            <a:prstTxWarp prst="textNoShape">
              <a:avLst/>
            </a:prstTxWarp>
          </a:bodyPr>
          <a:lstStyle>
            <a:lvl1pPr defTabSz="933077" eaLnBrk="1" hangingPunct="1">
              <a:defRPr sz="1200" smtClean="0">
                <a:latin typeface="Arial" charset="0"/>
              </a:defRPr>
            </a:lvl1pPr>
          </a:lstStyle>
          <a:p>
            <a:pPr>
              <a:defRPr/>
            </a:pPr>
            <a:endParaRPr lang="en-US"/>
          </a:p>
        </p:txBody>
      </p:sp>
      <p:sp>
        <p:nvSpPr>
          <p:cNvPr id="58371" name="Rectangle 3"/>
          <p:cNvSpPr>
            <a:spLocks noGrp="1" noChangeArrowheads="1"/>
          </p:cNvSpPr>
          <p:nvPr>
            <p:ph type="dt" sz="quarter" idx="1"/>
          </p:nvPr>
        </p:nvSpPr>
        <p:spPr bwMode="auto">
          <a:xfrm>
            <a:off x="3976477" y="0"/>
            <a:ext cx="3041862" cy="464979"/>
          </a:xfrm>
          <a:prstGeom prst="rect">
            <a:avLst/>
          </a:prstGeom>
          <a:noFill/>
          <a:ln w="9525">
            <a:noFill/>
            <a:miter lim="800000"/>
            <a:headEnd/>
            <a:tailEnd/>
          </a:ln>
          <a:effectLst/>
        </p:spPr>
        <p:txBody>
          <a:bodyPr vert="horz" wrap="square" lIns="93278" tIns="46638" rIns="93278" bIns="46638" numCol="1" anchor="t" anchorCtr="0" compatLnSpc="1">
            <a:prstTxWarp prst="textNoShape">
              <a:avLst/>
            </a:prstTxWarp>
          </a:bodyPr>
          <a:lstStyle>
            <a:lvl1pPr algn="r" defTabSz="933077" eaLnBrk="1" hangingPunct="1">
              <a:defRPr sz="1200" smtClean="0">
                <a:latin typeface="Arial" charset="0"/>
              </a:defRPr>
            </a:lvl1pPr>
          </a:lstStyle>
          <a:p>
            <a:pPr>
              <a:defRPr/>
            </a:pPr>
            <a:endParaRPr lang="en-US"/>
          </a:p>
        </p:txBody>
      </p:sp>
      <p:sp>
        <p:nvSpPr>
          <p:cNvPr id="58372" name="Rectangle 4"/>
          <p:cNvSpPr>
            <a:spLocks noGrp="1" noChangeArrowheads="1"/>
          </p:cNvSpPr>
          <p:nvPr>
            <p:ph type="ftr" sz="quarter" idx="2"/>
          </p:nvPr>
        </p:nvSpPr>
        <p:spPr bwMode="auto">
          <a:xfrm>
            <a:off x="0" y="8839359"/>
            <a:ext cx="3041862" cy="464979"/>
          </a:xfrm>
          <a:prstGeom prst="rect">
            <a:avLst/>
          </a:prstGeom>
          <a:noFill/>
          <a:ln w="9525">
            <a:noFill/>
            <a:miter lim="800000"/>
            <a:headEnd/>
            <a:tailEnd/>
          </a:ln>
          <a:effectLst/>
        </p:spPr>
        <p:txBody>
          <a:bodyPr vert="horz" wrap="square" lIns="93278" tIns="46638" rIns="93278" bIns="46638" numCol="1" anchor="b" anchorCtr="0" compatLnSpc="1">
            <a:prstTxWarp prst="textNoShape">
              <a:avLst/>
            </a:prstTxWarp>
          </a:bodyPr>
          <a:lstStyle>
            <a:lvl1pPr defTabSz="933077" eaLnBrk="1" hangingPunct="1">
              <a:defRPr sz="1200" smtClean="0">
                <a:latin typeface="Arial" charset="0"/>
              </a:defRPr>
            </a:lvl1pPr>
          </a:lstStyle>
          <a:p>
            <a:pPr>
              <a:defRPr/>
            </a:pPr>
            <a:endParaRPr lang="en-US"/>
          </a:p>
        </p:txBody>
      </p:sp>
      <p:sp>
        <p:nvSpPr>
          <p:cNvPr id="58373" name="Rectangle 5"/>
          <p:cNvSpPr>
            <a:spLocks noGrp="1" noChangeArrowheads="1"/>
          </p:cNvSpPr>
          <p:nvPr>
            <p:ph type="sldNum" sz="quarter" idx="3"/>
          </p:nvPr>
        </p:nvSpPr>
        <p:spPr bwMode="auto">
          <a:xfrm>
            <a:off x="3976477" y="8839359"/>
            <a:ext cx="3041862" cy="464979"/>
          </a:xfrm>
          <a:prstGeom prst="rect">
            <a:avLst/>
          </a:prstGeom>
          <a:noFill/>
          <a:ln w="9525">
            <a:noFill/>
            <a:miter lim="800000"/>
            <a:headEnd/>
            <a:tailEnd/>
          </a:ln>
          <a:effectLst/>
        </p:spPr>
        <p:txBody>
          <a:bodyPr vert="horz" wrap="square" lIns="93278" tIns="46638" rIns="93278" bIns="46638" numCol="1" anchor="b" anchorCtr="0" compatLnSpc="1">
            <a:prstTxWarp prst="textNoShape">
              <a:avLst/>
            </a:prstTxWarp>
          </a:bodyPr>
          <a:lstStyle>
            <a:lvl1pPr algn="r" defTabSz="933077" eaLnBrk="1" hangingPunct="1">
              <a:defRPr sz="1200" smtClean="0">
                <a:latin typeface="Arial" charset="0"/>
              </a:defRPr>
            </a:lvl1pPr>
          </a:lstStyle>
          <a:p>
            <a:pPr>
              <a:defRPr/>
            </a:pPr>
            <a:fld id="{5BFE00FF-DA41-45E8-83FA-7EAC4F2E491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1862" cy="464979"/>
          </a:xfrm>
          <a:prstGeom prst="rect">
            <a:avLst/>
          </a:prstGeom>
          <a:noFill/>
          <a:ln w="9525">
            <a:noFill/>
            <a:miter lim="800000"/>
            <a:headEnd/>
            <a:tailEnd/>
          </a:ln>
          <a:effectLst/>
        </p:spPr>
        <p:txBody>
          <a:bodyPr vert="horz" wrap="square" lIns="93278" tIns="46638" rIns="93278" bIns="46638" numCol="1" anchor="t" anchorCtr="0" compatLnSpc="1">
            <a:prstTxWarp prst="textNoShape">
              <a:avLst/>
            </a:prstTxWarp>
          </a:bodyPr>
          <a:lstStyle>
            <a:lvl1pPr defTabSz="933077" eaLnBrk="1" hangingPunct="1">
              <a:defRPr sz="1200" smtClean="0">
                <a:latin typeface="Arial" charset="0"/>
              </a:defRPr>
            </a:lvl1pPr>
          </a:lstStyle>
          <a:p>
            <a:pPr>
              <a:defRPr/>
            </a:pPr>
            <a:endParaRPr lang="en-US"/>
          </a:p>
        </p:txBody>
      </p:sp>
      <p:sp>
        <p:nvSpPr>
          <p:cNvPr id="4099" name="Rectangle 3"/>
          <p:cNvSpPr>
            <a:spLocks noGrp="1" noChangeArrowheads="1"/>
          </p:cNvSpPr>
          <p:nvPr>
            <p:ph type="dt" idx="1"/>
          </p:nvPr>
        </p:nvSpPr>
        <p:spPr bwMode="auto">
          <a:xfrm>
            <a:off x="3976477" y="0"/>
            <a:ext cx="3041862" cy="464979"/>
          </a:xfrm>
          <a:prstGeom prst="rect">
            <a:avLst/>
          </a:prstGeom>
          <a:noFill/>
          <a:ln w="9525">
            <a:noFill/>
            <a:miter lim="800000"/>
            <a:headEnd/>
            <a:tailEnd/>
          </a:ln>
          <a:effectLst/>
        </p:spPr>
        <p:txBody>
          <a:bodyPr vert="horz" wrap="square" lIns="93278" tIns="46638" rIns="93278" bIns="46638" numCol="1" anchor="t" anchorCtr="0" compatLnSpc="1">
            <a:prstTxWarp prst="textNoShape">
              <a:avLst/>
            </a:prstTxWarp>
          </a:bodyPr>
          <a:lstStyle>
            <a:lvl1pPr algn="r" defTabSz="933077" eaLnBrk="1" hangingPunct="1">
              <a:defRPr sz="1200" smtClean="0">
                <a:latin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358" y="4419680"/>
            <a:ext cx="5617209" cy="4187983"/>
          </a:xfrm>
          <a:prstGeom prst="rect">
            <a:avLst/>
          </a:prstGeom>
          <a:noFill/>
          <a:ln w="9525">
            <a:noFill/>
            <a:miter lim="800000"/>
            <a:headEnd/>
            <a:tailEnd/>
          </a:ln>
          <a:effectLst/>
        </p:spPr>
        <p:txBody>
          <a:bodyPr vert="horz" wrap="square" lIns="93278" tIns="46638" rIns="93278" bIns="466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9359"/>
            <a:ext cx="3041862" cy="464979"/>
          </a:xfrm>
          <a:prstGeom prst="rect">
            <a:avLst/>
          </a:prstGeom>
          <a:noFill/>
          <a:ln w="9525">
            <a:noFill/>
            <a:miter lim="800000"/>
            <a:headEnd/>
            <a:tailEnd/>
          </a:ln>
          <a:effectLst/>
        </p:spPr>
        <p:txBody>
          <a:bodyPr vert="horz" wrap="square" lIns="93278" tIns="46638" rIns="93278" bIns="46638" numCol="1" anchor="b" anchorCtr="0" compatLnSpc="1">
            <a:prstTxWarp prst="textNoShape">
              <a:avLst/>
            </a:prstTxWarp>
          </a:bodyPr>
          <a:lstStyle>
            <a:lvl1pPr defTabSz="933077" eaLnBrk="1" hangingPunct="1">
              <a:defRPr sz="1200" smtClean="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6477" y="8839359"/>
            <a:ext cx="3041862" cy="464979"/>
          </a:xfrm>
          <a:prstGeom prst="rect">
            <a:avLst/>
          </a:prstGeom>
          <a:noFill/>
          <a:ln w="9525">
            <a:noFill/>
            <a:miter lim="800000"/>
            <a:headEnd/>
            <a:tailEnd/>
          </a:ln>
          <a:effectLst/>
        </p:spPr>
        <p:txBody>
          <a:bodyPr vert="horz" wrap="square" lIns="93278" tIns="46638" rIns="93278" bIns="46638" numCol="1" anchor="b" anchorCtr="0" compatLnSpc="1">
            <a:prstTxWarp prst="textNoShape">
              <a:avLst/>
            </a:prstTxWarp>
          </a:bodyPr>
          <a:lstStyle>
            <a:lvl1pPr algn="r" defTabSz="933077" eaLnBrk="1" hangingPunct="1">
              <a:defRPr sz="1200" smtClean="0">
                <a:latin typeface="Arial" charset="0"/>
              </a:defRPr>
            </a:lvl1pPr>
          </a:lstStyle>
          <a:p>
            <a:pPr>
              <a:defRPr/>
            </a:pPr>
            <a:fld id="{E066904D-C23A-4562-A7B8-6D37B516FB4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956B4F0-AA62-43A5-B43B-C70A0B8B652A}" type="slidenum">
              <a:rPr lang="en-US"/>
              <a:pPr/>
              <a:t>1</a:t>
            </a:fld>
            <a:endParaRPr lang="en-US"/>
          </a:p>
        </p:txBody>
      </p:sp>
      <p:sp>
        <p:nvSpPr>
          <p:cNvPr id="23555" name="Rectangle 2"/>
          <p:cNvSpPr>
            <a:spLocks noGrp="1" noRot="1" noChangeAspect="1" noChangeArrowheads="1" noTextEdit="1"/>
          </p:cNvSpPr>
          <p:nvPr>
            <p:ph type="sldImg"/>
          </p:nvPr>
        </p:nvSpPr>
        <p:spPr>
          <a:xfrm>
            <a:off x="1744663" y="357188"/>
            <a:ext cx="3454400" cy="2590800"/>
          </a:xfrm>
          <a:ln w="12700" cap="flat">
            <a:solidFill>
              <a:schemeClr val="tx1"/>
            </a:solidFill>
          </a:ln>
        </p:spPr>
      </p:sp>
      <p:sp>
        <p:nvSpPr>
          <p:cNvPr id="23556" name="Rectangle 3"/>
          <p:cNvSpPr>
            <a:spLocks noGrp="1" noChangeArrowheads="1"/>
          </p:cNvSpPr>
          <p:nvPr>
            <p:ph type="body" idx="1"/>
          </p:nvPr>
        </p:nvSpPr>
        <p:spPr>
          <a:xfrm>
            <a:off x="545854" y="3264374"/>
            <a:ext cx="6161476" cy="5394072"/>
          </a:xfrm>
          <a:noFill/>
          <a:ln/>
        </p:spPr>
        <p:txBody>
          <a:bodyPr lIns="93925" tIns="46962" rIns="93925" bIns="46962"/>
          <a:lstStyle/>
          <a:p>
            <a:pPr eaLnBrk="1" hangingPunct="1">
              <a:tabLst>
                <a:tab pos="406237" algn="l"/>
              </a:tabLst>
            </a:pPr>
            <a:endParaRPr lang="en-US" dirty="0" smtClean="0"/>
          </a:p>
          <a:p>
            <a:pPr eaLnBrk="1" hangingPunct="1">
              <a:tabLst>
                <a:tab pos="406237" algn="l"/>
              </a:tabLst>
            </a:pPr>
            <a:r>
              <a:rPr lang="en-US" dirty="0"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BA03FFF-AC6E-40E1-9E8E-951CFF4EB54A}" type="slidenum">
              <a:rPr lang="en-US"/>
              <a:pPr/>
              <a:t>12</a:t>
            </a:fld>
            <a:endParaRPr lang="en-US"/>
          </a:p>
        </p:txBody>
      </p:sp>
      <p:sp>
        <p:nvSpPr>
          <p:cNvPr id="32771"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32772"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r>
              <a:rPr lang="en-US" dirty="0" smtClean="0"/>
              <a:t>If you’ll refer to</a:t>
            </a:r>
            <a:r>
              <a:rPr lang="en-US" baseline="0" dirty="0" smtClean="0"/>
              <a:t> </a:t>
            </a:r>
            <a:r>
              <a:rPr lang="en-US" dirty="0" smtClean="0"/>
              <a:t> Funding Your Education</a:t>
            </a:r>
            <a:r>
              <a:rPr lang="en-US" b="1" dirty="0" smtClean="0"/>
              <a:t>*</a:t>
            </a:r>
            <a:r>
              <a:rPr lang="en-US" dirty="0" smtClean="0"/>
              <a:t> included in your handouts, you’ll find brief descriptions of the various federal financial aid programs.</a:t>
            </a:r>
          </a:p>
          <a:p>
            <a:pPr eaLnBrk="1" hangingPunct="1"/>
            <a:endParaRPr lang="en-US" dirty="0" smtClean="0"/>
          </a:p>
          <a:p>
            <a:pPr eaLnBrk="1" hangingPunct="1"/>
            <a:r>
              <a:rPr lang="en-US" dirty="0" smtClean="0"/>
              <a:t>The Federal Pell Grant and Federal Supplemental Educational Opportunity Grant are grants available through the federal government.</a:t>
            </a:r>
          </a:p>
          <a:p>
            <a:pPr eaLnBrk="1" hangingPunct="1"/>
            <a:endParaRPr lang="en-US" dirty="0" smtClean="0"/>
          </a:p>
          <a:p>
            <a:pPr eaLnBrk="1" hangingPunct="1"/>
            <a:r>
              <a:rPr lang="en-US" dirty="0" smtClean="0"/>
              <a:t>The Federal Work-Study Program provides an opportunity for a student to earn money to help pay for school expenses.</a:t>
            </a:r>
          </a:p>
          <a:p>
            <a:pPr eaLnBrk="1" hangingPunct="1"/>
            <a:endParaRPr lang="en-US" dirty="0" smtClean="0"/>
          </a:p>
          <a:p>
            <a:pPr eaLnBrk="1" hangingPunct="1"/>
            <a:r>
              <a:rPr lang="en-US" dirty="0" smtClean="0"/>
              <a:t>The Federal Perkins Loan, Subsidized and Unsubsidized Federal Stafford Loans and the Federal PLUS Loan are made available to students and parents through the federal government.</a:t>
            </a:r>
          </a:p>
          <a:p>
            <a:pPr eaLnBrk="1" hangingPunct="1"/>
            <a:endParaRPr lang="en-US" dirty="0" smtClean="0"/>
          </a:p>
          <a:p>
            <a:pPr eaLnBrk="1" hangingPunct="1"/>
            <a:r>
              <a:rPr lang="en-US" dirty="0" smtClean="0"/>
              <a:t>Most campuses have individual grants, scholarships or other student aid programs.  You should check directly with each school to which you’re applying for further information.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1583C87-04A8-420F-B3EC-9BAB3EF740AE}" type="slidenum">
              <a:rPr lang="en-US"/>
              <a:pPr/>
              <a:t>13</a:t>
            </a:fld>
            <a:endParaRPr lang="en-US"/>
          </a:p>
        </p:txBody>
      </p:sp>
      <p:sp>
        <p:nvSpPr>
          <p:cNvPr id="33795"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33796"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r>
              <a:rPr lang="en-US" dirty="0" smtClean="0"/>
              <a:t>Here are some additional financial resources and options for you to consider:</a:t>
            </a:r>
          </a:p>
          <a:p>
            <a:pPr eaLnBrk="1" hangingPunct="1">
              <a:buFont typeface="Wingdings" pitchFamily="2" charset="2"/>
              <a:buChar char="t"/>
            </a:pPr>
            <a:r>
              <a:rPr lang="en-US" dirty="0" smtClean="0"/>
              <a:t> Be sure to use any free scholarship searches to seek portable, private-sector scholarships.  Most of these scholarships do not take income and/or assets into consideration.</a:t>
            </a:r>
          </a:p>
          <a:p>
            <a:pPr eaLnBrk="1" hangingPunct="1">
              <a:buFont typeface="Wingdings" pitchFamily="2" charset="2"/>
              <a:buChar char="t"/>
            </a:pPr>
            <a:r>
              <a:rPr lang="en-US" dirty="0" smtClean="0"/>
              <a:t> Don’t overlook local private scholarships.  Often your chances of being selected for one of these awards is much higher than they are for national scholarships.  Check with your high school or Chamber of Commerce.  They may have a list of local scholarship opportunities.</a:t>
            </a:r>
          </a:p>
          <a:p>
            <a:pPr eaLnBrk="1" hangingPunct="1">
              <a:buFont typeface="Wingdings" pitchFamily="2" charset="2"/>
              <a:buChar char="t"/>
            </a:pPr>
            <a:r>
              <a:rPr lang="en-US" dirty="0" smtClean="0"/>
              <a:t> Find out what institutional funds the schools you’re considering might be able to offer you.  These include academic, performance, and entitlement grants and scholarships.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5B5E3E9-8808-44F9-B39D-A439280F46B0}" type="slidenum">
              <a:rPr lang="en-US"/>
              <a:pPr/>
              <a:t>15</a:t>
            </a:fld>
            <a:endParaRPr lang="en-US"/>
          </a:p>
        </p:txBody>
      </p:sp>
      <p:sp>
        <p:nvSpPr>
          <p:cNvPr id="34819"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34820"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r>
              <a:rPr lang="en-US" dirty="0" smtClean="0"/>
              <a:t>Here are some application tips to make the most out of your efforts.  It’s an unfortunate fact that many students lose out on aid, because they failed do one or more of the following.</a:t>
            </a:r>
          </a:p>
          <a:p>
            <a:pPr eaLnBrk="1" hangingPunct="1"/>
            <a:endParaRPr lang="en-US" dirty="0" smtClean="0"/>
          </a:p>
          <a:p>
            <a:pPr eaLnBrk="1" hangingPunct="1"/>
            <a:r>
              <a:rPr lang="en-US" b="1" dirty="0" smtClean="0"/>
              <a:t>1)</a:t>
            </a:r>
            <a:r>
              <a:rPr lang="en-US" dirty="0" smtClean="0"/>
              <a:t>  Find out the application requirements and deadlines for each school you are considering.  Application requirements and deadlines can vary greatly from school to school.</a:t>
            </a:r>
          </a:p>
          <a:p>
            <a:pPr eaLnBrk="1" hangingPunct="1"/>
            <a:r>
              <a:rPr lang="en-US" b="1" dirty="0" smtClean="0"/>
              <a:t>2)</a:t>
            </a:r>
            <a:r>
              <a:rPr lang="en-US" dirty="0" smtClean="0"/>
              <a:t>  Be accurate, complete and legible when you fill out your financial aid applications.  Use proper school codes when you list schools on your FAFSA or PROFILE form.  The FAFSA uses special Title IV code numbers to identify schools, while the CSS PROFILE uses separate CSS school codes.  Sign and date all forms.  Missing or illegible application information can cause your award letter to be delayed.  Worse yet, you may lose out on certain types of first-come, first-served ‘free money.’</a:t>
            </a:r>
          </a:p>
          <a:p>
            <a:pPr eaLnBrk="1" hangingPunct="1"/>
            <a:r>
              <a:rPr lang="en-US" b="1" dirty="0" smtClean="0"/>
              <a:t>3)</a:t>
            </a:r>
            <a:r>
              <a:rPr lang="en-US" dirty="0" smtClean="0"/>
              <a:t>  Make photocopies of all forms and applications you complete.</a:t>
            </a:r>
          </a:p>
          <a:p>
            <a:pPr eaLnBrk="1" hangingPunct="1"/>
            <a:r>
              <a:rPr lang="en-US" b="1" dirty="0" smtClean="0"/>
              <a:t>4)</a:t>
            </a:r>
            <a:r>
              <a:rPr lang="en-US" dirty="0" smtClean="0"/>
              <a:t>  Respond quickly to all requests for additional information.  Requests may come from your school, someone offering a scholarship,  or even a state association.  You may be asked to submit copies of your tax returns, W-2s or FAFSA worksheets.  The sooner you submit the needed items to the school, the sooner the school will be able to confirm and process your aid.</a:t>
            </a:r>
          </a:p>
          <a:p>
            <a:pPr eaLnBrk="1" hangingPunct="1"/>
            <a:r>
              <a:rPr lang="en-US" b="1" dirty="0" smtClean="0"/>
              <a:t>5)</a:t>
            </a:r>
            <a:r>
              <a:rPr lang="en-US" dirty="0" smtClean="0"/>
              <a:t>  Pay careful attention to and meet all application deadlines.  If you’re applying to several different schools, be sure to meet the earliest deadline stated.  Missing deadlines can be the costliest mistake you can make.  If it’s a postmark deadline you’re trying to meet, be sure to take your form to the post office and ask for a certificate of mailing.  A copy of your form and this certificate may pay off should your form become misplaced or lost in the mail.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64F22FD-5F80-4313-B4D1-19725AC9D4A2}" type="slidenum">
              <a:rPr lang="en-US"/>
              <a:pPr/>
              <a:t>16</a:t>
            </a:fld>
            <a:endParaRPr lang="en-US"/>
          </a:p>
        </p:txBody>
      </p:sp>
      <p:sp>
        <p:nvSpPr>
          <p:cNvPr id="35843"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35844"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3C5880E-1E76-475E-BCF9-DF822BFCF627}" type="slidenum">
              <a:rPr lang="en-US"/>
              <a:pPr/>
              <a:t>17</a:t>
            </a:fld>
            <a:endParaRPr lang="en-US"/>
          </a:p>
        </p:txBody>
      </p:sp>
      <p:sp>
        <p:nvSpPr>
          <p:cNvPr id="36867" name="Rectangle 2"/>
          <p:cNvSpPr>
            <a:spLocks noGrp="1" noRot="1" noChangeAspect="1" noChangeArrowheads="1" noTextEdit="1"/>
          </p:cNvSpPr>
          <p:nvPr>
            <p:ph type="sldImg"/>
          </p:nvPr>
        </p:nvSpPr>
        <p:spPr>
          <a:xfrm>
            <a:off x="1744663" y="260350"/>
            <a:ext cx="3582987" cy="2687638"/>
          </a:xfrm>
          <a:ln w="12700" cap="flat">
            <a:solidFill>
              <a:schemeClr val="tx1"/>
            </a:solidFill>
          </a:ln>
        </p:spPr>
      </p:sp>
      <p:sp>
        <p:nvSpPr>
          <p:cNvPr id="36868" name="Rectangle 3"/>
          <p:cNvSpPr>
            <a:spLocks noGrp="1" noChangeArrowheads="1"/>
          </p:cNvSpPr>
          <p:nvPr>
            <p:ph type="body" idx="1"/>
          </p:nvPr>
        </p:nvSpPr>
        <p:spPr>
          <a:xfrm>
            <a:off x="545853" y="3262787"/>
            <a:ext cx="6005972" cy="4957659"/>
          </a:xfrm>
          <a:noFill/>
          <a:ln/>
        </p:spPr>
        <p:txBody>
          <a:bodyPr lIns="93925" tIns="46962" rIns="93925" bIns="46962"/>
          <a:lstStyle/>
          <a:p>
            <a:pPr eaLnBrk="1" hangingPunct="1"/>
            <a:r>
              <a:rPr lang="en-US" dirty="0" smtClean="0"/>
              <a:t>Earlier on we talked about financial aid myths.  This is the granddaddy of them all:  “Billions of Dollars Unclaimed.”  I’m sure you’re familiar with the old saying, “If it sounds too good to be true, it probably is.”  Scholarship search companies would love for you to think that large amounts of financial aid go unclaimed each year.  Unfortunately, these companies prey on the anxieties of students and parents who are scrambling for additional financial resources by charging them $50 to $350 or more.  To date, no scholarship search service has provided proof of unclaimed private sector scholarships equaling anywhere near this amount of money.</a:t>
            </a:r>
          </a:p>
          <a:p>
            <a:pPr eaLnBrk="1" hangingPunct="1"/>
            <a:r>
              <a:rPr lang="en-US" dirty="0" smtClean="0"/>
              <a:t>Here are some characteristics of a possible scam:</a:t>
            </a:r>
          </a:p>
          <a:p>
            <a:pPr eaLnBrk="1" hangingPunct="1">
              <a:buFont typeface="Wingdings" pitchFamily="2" charset="2"/>
              <a:buChar char="t"/>
            </a:pPr>
            <a:r>
              <a:rPr lang="en-US" dirty="0" smtClean="0"/>
              <a:t> Money-back guarantees or promises.  Many students have experienced great difficulty and frustration in trying to get companies to make good on their commitments.  What was that old saying again?</a:t>
            </a:r>
          </a:p>
          <a:p>
            <a:pPr eaLnBrk="1" hangingPunct="1">
              <a:buFont typeface="Wingdings" pitchFamily="2" charset="2"/>
              <a:buChar char="t"/>
            </a:pPr>
            <a:r>
              <a:rPr lang="en-US" dirty="0" smtClean="0"/>
              <a:t> An invitation to attend a ‘free seminar’ on financial aid.  I highly encourage you to attend informational sessions on financial aid but these companies use time-pressure (much like the old ‘time-share’ tactic) to get you to sign up for their services.  These companies are out there for one reason: to part you with your money.</a:t>
            </a:r>
          </a:p>
          <a:p>
            <a:pPr eaLnBrk="1" hangingPunct="1">
              <a:buFont typeface="Wingdings" pitchFamily="2" charset="2"/>
              <a:buChar char="t"/>
            </a:pPr>
            <a:r>
              <a:rPr lang="en-US" dirty="0" smtClean="0"/>
              <a:t>As a rule, if you must pay money to get money, it most likely is a scam.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91F727B-88BE-446A-BD1E-4ECD73F63F70}" type="slidenum">
              <a:rPr lang="en-US"/>
              <a:pPr/>
              <a:t>18</a:t>
            </a:fld>
            <a:endParaRPr lang="en-US"/>
          </a:p>
        </p:txBody>
      </p:sp>
      <p:sp>
        <p:nvSpPr>
          <p:cNvPr id="37891"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37892"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DF2DE66-93F5-483E-8D2E-A06329D21F30}" type="slidenum">
              <a:rPr lang="en-US"/>
              <a:pPr/>
              <a:t>19</a:t>
            </a:fld>
            <a:endParaRPr lang="en-US"/>
          </a:p>
        </p:txBody>
      </p:sp>
      <p:sp>
        <p:nvSpPr>
          <p:cNvPr id="38915"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38916"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ACAE082-DAEC-4FCD-A6A7-EE0F03A431C9}" type="slidenum">
              <a:rPr lang="en-US"/>
              <a:pPr/>
              <a:t>2</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EDD02FC-EF45-4971-B72A-0324E8D9622C}" type="slidenum">
              <a:rPr lang="en-US"/>
              <a:pPr/>
              <a:t>4</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5D416EC-7943-4FAD-ABCD-C04D31F80B04}" type="slidenum">
              <a:rPr lang="en-US"/>
              <a:pPr/>
              <a:t>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F3D0000-A32F-42A4-B3F6-81B6CBC92858}" type="slidenum">
              <a:rPr lang="en-US"/>
              <a:pPr/>
              <a:t>7</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1089C3B-B37B-4893-B186-42A5AEB0C530}" type="slidenum">
              <a:rPr lang="en-US"/>
              <a:pPr/>
              <a:t>8</a:t>
            </a:fld>
            <a:endParaRPr lang="en-US"/>
          </a:p>
        </p:txBody>
      </p:sp>
      <p:sp>
        <p:nvSpPr>
          <p:cNvPr id="28675"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28676"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r>
              <a:rPr lang="en-US" smtClean="0"/>
              <a:t>College can be made affordable!  Here are four things you can do:</a:t>
            </a:r>
          </a:p>
          <a:p>
            <a:pPr eaLnBrk="1" hangingPunct="1">
              <a:buFont typeface="Wingdings" pitchFamily="2" charset="2"/>
              <a:buChar char="t"/>
            </a:pPr>
            <a:r>
              <a:rPr lang="en-US" smtClean="0"/>
              <a:t> It takes knowledge to pay for college; learning about financial aid is a continual process.  Take advantage of any free financial aid workshops or seminars your high school or local college might offer.  Visit informative websites geared toward college planning and financial aid.  Read free college planning information that your high school makes available.</a:t>
            </a:r>
          </a:p>
          <a:p>
            <a:pPr eaLnBrk="1" hangingPunct="1"/>
            <a:endParaRPr lang="en-US" smtClean="0"/>
          </a:p>
          <a:p>
            <a:pPr eaLnBrk="1" hangingPunct="1">
              <a:buFont typeface="Wingdings" pitchFamily="2" charset="2"/>
              <a:buChar char="t"/>
            </a:pPr>
            <a:r>
              <a:rPr lang="en-US" smtClean="0"/>
              <a:t> Even if you haven’t begun to save, there’s no time like the present.  Also, don’t be misled.  Many families are led to believe that they’re penalized so much for saving that they’d be better off if they didn’t save at all.  The bottom line is that the more money you save, the more options you’ll have--the less you’ll need to borrow.</a:t>
            </a:r>
          </a:p>
          <a:p>
            <a:pPr eaLnBrk="1" hangingPunct="1"/>
            <a:endParaRPr lang="en-US" smtClean="0"/>
          </a:p>
          <a:p>
            <a:pPr eaLnBrk="1" hangingPunct="1">
              <a:buFont typeface="Wingdings" pitchFamily="2" charset="2"/>
              <a:buChar char="t"/>
            </a:pPr>
            <a:r>
              <a:rPr lang="en-US" smtClean="0"/>
              <a:t> Talk to the right expert.  Don’t rely on any one person for the answers to </a:t>
            </a:r>
            <a:r>
              <a:rPr lang="en-US" b="1" smtClean="0"/>
              <a:t>all</a:t>
            </a:r>
            <a:r>
              <a:rPr lang="en-US" smtClean="0"/>
              <a:t> of your college planning and financial aid questions or you may not get entirely accurate information.  For instance, your questions on educational tax incentives are best handled by a tax advisor.  Financial aid questions might be best addressed by the financial aid office of the college you’re considering attending.</a:t>
            </a:r>
          </a:p>
          <a:p>
            <a:pPr eaLnBrk="1" hangingPunct="1"/>
            <a:endParaRPr lang="en-US" smtClean="0"/>
          </a:p>
          <a:p>
            <a:pPr eaLnBrk="1" hangingPunct="1">
              <a:buFont typeface="Wingdings" pitchFamily="2" charset="2"/>
              <a:buChar char="t"/>
            </a:pPr>
            <a:r>
              <a:rPr lang="en-US" smtClean="0"/>
              <a:t> Be sure to check with each institution you’re interested in about their application and filing deadlines.  Don’t let anyone discourage you from applying for financial aid.  You can’t qualify if you don’t apply!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A6B4407-1D02-4F5C-8317-E264D35A1E3F}" type="slidenum">
              <a:rPr lang="en-US"/>
              <a:pPr/>
              <a:t>9</a:t>
            </a:fld>
            <a:endParaRPr lang="en-US"/>
          </a:p>
        </p:txBody>
      </p:sp>
      <p:sp>
        <p:nvSpPr>
          <p:cNvPr id="29699"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29700"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r>
              <a:rPr lang="en-US" dirty="0" smtClean="0"/>
              <a:t>What is Financial Aid?</a:t>
            </a:r>
          </a:p>
          <a:p>
            <a:pPr eaLnBrk="1" hangingPunct="1"/>
            <a:r>
              <a:rPr lang="en-US" dirty="0" smtClean="0"/>
              <a:t>Simply defined, financial aid is any money given, paid or </a:t>
            </a:r>
            <a:r>
              <a:rPr lang="en-US" i="1" dirty="0" smtClean="0"/>
              <a:t>loaned</a:t>
            </a:r>
            <a:r>
              <a:rPr lang="en-US" dirty="0" smtClean="0"/>
              <a:t> to help pay for college.</a:t>
            </a:r>
          </a:p>
          <a:p>
            <a:pPr eaLnBrk="1" hangingPunct="1"/>
            <a:endParaRPr lang="en-US" dirty="0" smtClean="0"/>
          </a:p>
          <a:p>
            <a:pPr eaLnBrk="1" hangingPunct="1"/>
            <a:r>
              <a:rPr lang="en-US" b="1" dirty="0" smtClean="0"/>
              <a:t>GIFT AID</a:t>
            </a:r>
            <a:r>
              <a:rPr lang="en-US" dirty="0" smtClean="0"/>
              <a:t> is financial aid in the form of grants and scholarships which do not need to be repaid (free money).</a:t>
            </a:r>
          </a:p>
          <a:p>
            <a:pPr eaLnBrk="1" hangingPunct="1"/>
            <a:endParaRPr lang="en-US" dirty="0" smtClean="0"/>
          </a:p>
          <a:p>
            <a:pPr eaLnBrk="1" hangingPunct="1"/>
            <a:r>
              <a:rPr lang="en-US" b="1" dirty="0" smtClean="0"/>
              <a:t>SELF-HELP AID</a:t>
            </a:r>
            <a:r>
              <a:rPr lang="en-US" dirty="0" smtClean="0"/>
              <a:t> is financial aid in the form of student employment and loans.</a:t>
            </a:r>
          </a:p>
          <a:p>
            <a:pPr lvl="1" eaLnBrk="1" hangingPunct="1"/>
            <a:r>
              <a:rPr lang="en-US" u="sng" dirty="0" smtClean="0"/>
              <a:t>Work-study</a:t>
            </a:r>
            <a:r>
              <a:rPr lang="en-US" dirty="0" smtClean="0"/>
              <a:t> lets the student work to earn money to help pay for school.</a:t>
            </a:r>
          </a:p>
          <a:p>
            <a:pPr lvl="1" eaLnBrk="1" hangingPunct="1"/>
            <a:r>
              <a:rPr lang="en-US" u="sng" dirty="0" smtClean="0"/>
              <a:t>Loans</a:t>
            </a:r>
            <a:r>
              <a:rPr lang="en-US" dirty="0" smtClean="0"/>
              <a:t> are a type of financial aid which must be eventually repaid, usually with interest.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978FF99-BC16-4E76-A90C-E847EED70B9C}" type="slidenum">
              <a:rPr lang="en-US"/>
              <a:pPr/>
              <a:t>10</a:t>
            </a:fld>
            <a:endParaRPr lang="en-US"/>
          </a:p>
        </p:txBody>
      </p:sp>
      <p:sp>
        <p:nvSpPr>
          <p:cNvPr id="30723"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30724"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r>
              <a:rPr lang="en-US" dirty="0" smtClean="0"/>
              <a:t>There are two basic categories of financial aid:</a:t>
            </a:r>
          </a:p>
          <a:p>
            <a:pPr eaLnBrk="1" hangingPunct="1"/>
            <a:endParaRPr lang="en-US" dirty="0" smtClean="0"/>
          </a:p>
          <a:p>
            <a:pPr eaLnBrk="1" hangingPunct="1"/>
            <a:r>
              <a:rPr lang="en-US" b="1" dirty="0" smtClean="0"/>
              <a:t>NEED-BASED, </a:t>
            </a:r>
            <a:r>
              <a:rPr lang="en-US" dirty="0" smtClean="0"/>
              <a:t>which is aid based on your family’s financial situation.</a:t>
            </a:r>
          </a:p>
          <a:p>
            <a:pPr eaLnBrk="1" hangingPunct="1"/>
            <a:r>
              <a:rPr lang="en-US" dirty="0" smtClean="0"/>
              <a:t>         and</a:t>
            </a:r>
          </a:p>
          <a:p>
            <a:pPr eaLnBrk="1" hangingPunct="1"/>
            <a:r>
              <a:rPr lang="en-US" b="1" dirty="0" smtClean="0"/>
              <a:t>MERIT-BASED, </a:t>
            </a:r>
            <a:r>
              <a:rPr lang="en-US" dirty="0" smtClean="0"/>
              <a:t>which is aid determined not by financial need but by your grades, test scores, hobbies and/or special talents (artistic, athletic, etc.).</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1DE1BDF-66BA-4401-BD94-1371AEC4B359}" type="slidenum">
              <a:rPr lang="en-US"/>
              <a:pPr/>
              <a:t>11</a:t>
            </a:fld>
            <a:endParaRPr lang="en-US"/>
          </a:p>
        </p:txBody>
      </p:sp>
      <p:sp>
        <p:nvSpPr>
          <p:cNvPr id="31747" name="Rectangle 2"/>
          <p:cNvSpPr>
            <a:spLocks noGrp="1" noRot="1" noChangeAspect="1" noChangeArrowheads="1" noTextEdit="1"/>
          </p:cNvSpPr>
          <p:nvPr>
            <p:ph type="sldImg"/>
          </p:nvPr>
        </p:nvSpPr>
        <p:spPr>
          <a:xfrm>
            <a:off x="1757363" y="317500"/>
            <a:ext cx="3505200" cy="2628900"/>
          </a:xfrm>
          <a:ln w="12700" cap="flat">
            <a:solidFill>
              <a:schemeClr val="tx1"/>
            </a:solidFill>
          </a:ln>
        </p:spPr>
      </p:sp>
      <p:sp>
        <p:nvSpPr>
          <p:cNvPr id="31748" name="Rectangle 3"/>
          <p:cNvSpPr>
            <a:spLocks noGrp="1" noChangeArrowheads="1"/>
          </p:cNvSpPr>
          <p:nvPr>
            <p:ph type="body" idx="1"/>
          </p:nvPr>
        </p:nvSpPr>
        <p:spPr>
          <a:xfrm>
            <a:off x="545853" y="3262787"/>
            <a:ext cx="6005972" cy="5343290"/>
          </a:xfrm>
          <a:noFill/>
          <a:ln/>
        </p:spPr>
        <p:txBody>
          <a:bodyPr lIns="93925" tIns="46962" rIns="93925" bIns="46962"/>
          <a:lstStyle/>
          <a:p>
            <a:pPr eaLnBrk="1" hangingPunct="1"/>
            <a:r>
              <a:rPr lang="en-US" dirty="0" smtClean="0"/>
              <a:t>1) </a:t>
            </a:r>
            <a:r>
              <a:rPr lang="en-US" b="1" dirty="0" smtClean="0"/>
              <a:t>Students with the highest GPAs get all of the aid</a:t>
            </a:r>
            <a:r>
              <a:rPr lang="en-US" dirty="0" smtClean="0"/>
              <a:t> -- 4.0 students are not the only students who receive aid.  Many scholarships and grants, such as talent scholarships or need-based grants, do not focus on GPA alone.</a:t>
            </a:r>
          </a:p>
          <a:p>
            <a:pPr eaLnBrk="1" hangingPunct="1"/>
            <a:r>
              <a:rPr lang="en-US" dirty="0" smtClean="0"/>
              <a:t>2) </a:t>
            </a:r>
            <a:r>
              <a:rPr lang="en-US" b="1" dirty="0" smtClean="0"/>
              <a:t>Our income is too high to qualify, so why should I bother to apply?</a:t>
            </a:r>
            <a:r>
              <a:rPr lang="en-US" dirty="0" smtClean="0"/>
              <a:t> -- Financial aid isn’t only for the poor.  College costs are high enough these days that even families with higher incomes may qualify for aid.</a:t>
            </a:r>
          </a:p>
          <a:p>
            <a:pPr eaLnBrk="1" hangingPunct="1"/>
            <a:r>
              <a:rPr lang="en-US" dirty="0" smtClean="0"/>
              <a:t>3) </a:t>
            </a:r>
            <a:r>
              <a:rPr lang="en-US" b="1" dirty="0" smtClean="0"/>
              <a:t>My sibling didn’t qualify, so neither will I</a:t>
            </a:r>
            <a:r>
              <a:rPr lang="en-US" dirty="0" smtClean="0"/>
              <a:t> -- Never assume that you won’t qualify for financial aid.  The only way to find out whether you qualify is to apply.  In fact, if that sibling who didn’t qualify for aid is still in school, both of you may have a chance for financial aid now.  The formula the government uses to determine your eligibility gives a break to families that have more than one student attending school at least half-time.</a:t>
            </a:r>
          </a:p>
          <a:p>
            <a:pPr eaLnBrk="1" hangingPunct="1"/>
            <a:r>
              <a:rPr lang="en-US" dirty="0" smtClean="0"/>
              <a:t>4) </a:t>
            </a:r>
            <a:r>
              <a:rPr lang="en-US" b="1" dirty="0" smtClean="0"/>
              <a:t>Attend the college that offers the most aid</a:t>
            </a:r>
            <a:r>
              <a:rPr lang="en-US" dirty="0" smtClean="0"/>
              <a:t> -- Don’t just look at the bottom line -- the grand total of aid awarded.  It’s important to compare the ratio of gift aid to self-help, the potential for renewing grants and scholarships, and the amount of out-of-pocket money you will need to pay toward any outstanding balance </a:t>
            </a:r>
            <a:r>
              <a:rPr lang="en-US" i="1" dirty="0" smtClean="0"/>
              <a:t>after</a:t>
            </a:r>
            <a:r>
              <a:rPr lang="en-US" dirty="0" smtClean="0"/>
              <a:t> all awards are applied.</a:t>
            </a:r>
          </a:p>
          <a:p>
            <a:pPr eaLnBrk="1" hangingPunct="1"/>
            <a:r>
              <a:rPr lang="en-US" dirty="0" smtClean="0"/>
              <a:t>5) </a:t>
            </a:r>
            <a:r>
              <a:rPr lang="en-US" b="1" dirty="0" smtClean="0"/>
              <a:t>Cost is the only way to compare colleges</a:t>
            </a:r>
            <a:r>
              <a:rPr lang="en-US" dirty="0" smtClean="0"/>
              <a:t> -- Many students have a misguided notion that only big-name, expensive schools provide an outstanding education.  It’s perhaps as significant to consider a school’s ability, curriculum, and contacts to prepare its graduates for the best jobs.  Often there are very few differences in the quality of education provided by Harvard or MIT and by a less well-known school.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62617"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62618"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smtClean="0">
                <a:effectLst>
                  <a:outerShdw blurRad="38100" dist="38100" dir="2700000" algn="tl">
                    <a:srgbClr val="000000"/>
                  </a:outerShdw>
                </a:effectLst>
                <a:latin typeface="+mn-lt"/>
              </a:defRPr>
            </a:lvl1pPr>
          </a:lstStyle>
          <a:p>
            <a:pPr>
              <a:defRPr/>
            </a:pPr>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smtClean="0">
                <a:effectLst>
                  <a:outerShdw blurRad="38100" dist="38100" dir="2700000" algn="tl">
                    <a:srgbClr val="000000"/>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smtClean="0">
                <a:effectLst>
                  <a:outerShdw blurRad="38100" dist="38100" dir="2700000" algn="tl">
                    <a:srgbClr val="000000"/>
                  </a:outerShdw>
                </a:effectLst>
                <a:latin typeface="+mn-lt"/>
              </a:defRPr>
            </a:lvl1pPr>
          </a:lstStyle>
          <a:p>
            <a:pPr>
              <a:defRPr/>
            </a:pPr>
            <a:fld id="{E0290E10-89B7-4553-BAF9-4F02645057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69B83C17-7204-41E2-AB72-51740F7326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4F539E57-7B7B-47D0-A071-FAEA375013D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5888"/>
            <a:ext cx="419417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54"/>
          <p:cNvSpPr>
            <a:spLocks noGrp="1" noChangeArrowheads="1"/>
          </p:cNvSpPr>
          <p:nvPr>
            <p:ph type="dt" sz="half" idx="10"/>
          </p:nvPr>
        </p:nvSpPr>
        <p:spPr>
          <a:ln/>
        </p:spPr>
        <p:txBody>
          <a:bodyPr/>
          <a:lstStyle>
            <a:lvl1pPr>
              <a:defRPr/>
            </a:lvl1pPr>
          </a:lstStyle>
          <a:p>
            <a:pPr>
              <a:defRPr/>
            </a:pPr>
            <a:endParaRPr lang="en-US"/>
          </a:p>
        </p:txBody>
      </p:sp>
      <p:sp>
        <p:nvSpPr>
          <p:cNvPr id="7" name="Rectangle 155"/>
          <p:cNvSpPr>
            <a:spLocks noGrp="1" noChangeArrowheads="1"/>
          </p:cNvSpPr>
          <p:nvPr>
            <p:ph type="ftr" sz="quarter" idx="11"/>
          </p:nvPr>
        </p:nvSpPr>
        <p:spPr>
          <a:ln/>
        </p:spPr>
        <p:txBody>
          <a:bodyPr/>
          <a:lstStyle>
            <a:lvl1pPr>
              <a:defRPr/>
            </a:lvl1pPr>
          </a:lstStyle>
          <a:p>
            <a:pPr>
              <a:defRPr/>
            </a:pPr>
            <a:endParaRPr lang="en-US"/>
          </a:p>
        </p:txBody>
      </p:sp>
      <p:sp>
        <p:nvSpPr>
          <p:cNvPr id="8" name="Rectangle 156"/>
          <p:cNvSpPr>
            <a:spLocks noGrp="1" noChangeArrowheads="1"/>
          </p:cNvSpPr>
          <p:nvPr>
            <p:ph type="sldNum" sz="quarter" idx="12"/>
          </p:nvPr>
        </p:nvSpPr>
        <p:spPr>
          <a:ln/>
        </p:spPr>
        <p:txBody>
          <a:bodyPr/>
          <a:lstStyle>
            <a:lvl1pPr>
              <a:defRPr/>
            </a:lvl1pPr>
          </a:lstStyle>
          <a:p>
            <a:pPr>
              <a:defRPr/>
            </a:pPr>
            <a:fld id="{415682A9-01BF-4201-B6C4-50910217123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3DDC2296-854C-41A2-8830-5219B7F70D6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01625" y="1600200"/>
            <a:ext cx="4194175" cy="4498975"/>
          </a:xfrm>
        </p:spPr>
        <p:txBody>
          <a:bodyPr/>
          <a:lstStyle/>
          <a:p>
            <a:pPr lvl="0"/>
            <a:endParaRPr lang="en-US" noProof="0" smtClean="0"/>
          </a:p>
        </p:txBody>
      </p:sp>
      <p:sp>
        <p:nvSpPr>
          <p:cNvPr id="4" name="Text Placeholder 3"/>
          <p:cNvSpPr>
            <a:spLocks noGrp="1"/>
          </p:cNvSpPr>
          <p:nvPr>
            <p:ph type="body"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C9DE0361-A8EC-4E03-B998-558BA6223B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06E9B7D1-AFF4-4C84-A9D2-40E3AFC41F7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03D292BF-9037-446B-8F71-58F2B87763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4B9F2910-A3C2-4639-B50B-11C19CA41E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p>
        </p:txBody>
      </p:sp>
      <p:sp>
        <p:nvSpPr>
          <p:cNvPr id="9" name="Rectangle 156"/>
          <p:cNvSpPr>
            <a:spLocks noGrp="1" noChangeArrowheads="1"/>
          </p:cNvSpPr>
          <p:nvPr>
            <p:ph type="sldNum" sz="quarter" idx="12"/>
          </p:nvPr>
        </p:nvSpPr>
        <p:spPr>
          <a:ln/>
        </p:spPr>
        <p:txBody>
          <a:bodyPr/>
          <a:lstStyle>
            <a:lvl1pPr>
              <a:defRPr/>
            </a:lvl1pPr>
          </a:lstStyle>
          <a:p>
            <a:pPr>
              <a:defRPr/>
            </a:pPr>
            <a:fld id="{CCBC4F8D-63FF-4A90-BBD8-3AABF4675C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pPr>
              <a:defRPr/>
            </a:pPr>
            <a:fld id="{0E490D26-F910-4006-B94D-BFBAEEB1DA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p>
        </p:txBody>
      </p:sp>
      <p:sp>
        <p:nvSpPr>
          <p:cNvPr id="4" name="Rectangle 156"/>
          <p:cNvSpPr>
            <a:spLocks noGrp="1" noChangeArrowheads="1"/>
          </p:cNvSpPr>
          <p:nvPr>
            <p:ph type="sldNum" sz="quarter" idx="12"/>
          </p:nvPr>
        </p:nvSpPr>
        <p:spPr>
          <a:ln/>
        </p:spPr>
        <p:txBody>
          <a:bodyPr/>
          <a:lstStyle>
            <a:lvl1pPr>
              <a:defRPr/>
            </a:lvl1pPr>
          </a:lstStyle>
          <a:p>
            <a:pPr>
              <a:defRPr/>
            </a:pPr>
            <a:fld id="{73FECFDE-A7F9-4418-9AFD-3B318529A5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0C326DE3-C99A-454C-B92B-8175B87763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069F8041-F1A5-45C5-8C55-E416DEB3EE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8B002E"/>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1422400"/>
            <a:ext cx="9147175" cy="5435600"/>
            <a:chOff x="0" y="896"/>
            <a:chExt cx="5762" cy="3424"/>
          </a:xfrm>
        </p:grpSpPr>
        <p:grpSp>
          <p:nvGrpSpPr>
            <p:cNvPr id="2056" name="Group 3"/>
            <p:cNvGrpSpPr>
              <a:grpSpLocks/>
            </p:cNvGrpSpPr>
            <p:nvPr userDrawn="1"/>
          </p:nvGrpSpPr>
          <p:grpSpPr bwMode="auto">
            <a:xfrm>
              <a:off x="20" y="896"/>
              <a:ext cx="5742" cy="3424"/>
              <a:chOff x="20" y="896"/>
              <a:chExt cx="5742" cy="3424"/>
            </a:xfrm>
          </p:grpSpPr>
          <p:sp>
            <p:nvSpPr>
              <p:cNvPr id="61444"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61445"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61446"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61447"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61448"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61449"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61450"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61451"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61452"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61453"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61454"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61455"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61456"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2057" name="Group 17"/>
            <p:cNvGrpSpPr>
              <a:grpSpLocks/>
            </p:cNvGrpSpPr>
            <p:nvPr userDrawn="1"/>
          </p:nvGrpSpPr>
          <p:grpSpPr bwMode="auto">
            <a:xfrm>
              <a:off x="0" y="2291"/>
              <a:ext cx="1385" cy="1702"/>
              <a:chOff x="0" y="2291"/>
              <a:chExt cx="1385" cy="1702"/>
            </a:xfrm>
          </p:grpSpPr>
          <p:sp>
            <p:nvSpPr>
              <p:cNvPr id="61458"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59"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0"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1"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2"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3"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4"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5"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6"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7"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8"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69"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0"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1"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2"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3"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4"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5"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6"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7"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8"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79"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0"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1"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2"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3"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4"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5"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6"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7"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8"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89"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0"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1"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2"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3"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4"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5"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6"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7"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8"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499"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0"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1"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2"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3"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4"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5"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6"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7"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8"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09"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0"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1"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2"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3"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4"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5"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6"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7"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8"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19"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20"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21"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61522"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23"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24"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25"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26"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27"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28"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29"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0"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1"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2"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3"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4"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5"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6"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7"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8"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39"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0"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1"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2"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3"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4"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5"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6"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7"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8"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49"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0"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1"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2"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3"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4"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5"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6"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7"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8"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59"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0"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1"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2"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3"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4"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5"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6"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7"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8"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69"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70"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71"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72"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73"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74"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75"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76"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77"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78"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61579"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61580"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61581"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61582"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61583"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61584"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61585"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61586"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61587"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88"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589"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61590"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61591"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61592"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61593"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594"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61595"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61596"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0271DFC8-A449-4B5B-9C41-DAFDCAA8B8C7}" type="slidenum">
              <a:rPr lang="en-US"/>
              <a:pPr>
                <a:defRPr/>
              </a:pPr>
              <a:t>‹#›</a:t>
            </a:fld>
            <a:endParaRPr lang="en-US"/>
          </a:p>
        </p:txBody>
      </p:sp>
      <p:sp>
        <p:nvSpPr>
          <p:cNvPr id="61597"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8"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areercruising.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fastweb.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etersons.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savingforcollege.com/" TargetMode="External"/><Relationship Id="rId5" Type="http://schemas.openxmlformats.org/officeDocument/2006/relationships/hyperlink" Target="http://www.youtube.com/user/FederalStudentAid" TargetMode="External"/><Relationship Id="rId4" Type="http://schemas.openxmlformats.org/officeDocument/2006/relationships/hyperlink" Target="http://www.careercruising.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0" y="1768475"/>
            <a:ext cx="6934200" cy="1736725"/>
          </a:xfrm>
        </p:spPr>
        <p:txBody>
          <a:bodyPr lIns="92075" tIns="46038" rIns="92075" bIns="46038" anchorCtr="0"/>
          <a:lstStyle/>
          <a:p>
            <a:pPr eaLnBrk="1" hangingPunct="1">
              <a:defRPr/>
            </a:pPr>
            <a:r>
              <a:rPr lang="en-US" sz="6600" dirty="0" smtClean="0"/>
              <a:t>Career Planning for Juniors</a:t>
            </a:r>
            <a:endParaRPr lang="en-US" sz="6600" dirty="0" smtClean="0"/>
          </a:p>
        </p:txBody>
      </p:sp>
      <p:grpSp>
        <p:nvGrpSpPr>
          <p:cNvPr id="4100" name="Group 4"/>
          <p:cNvGrpSpPr>
            <a:grpSpLocks/>
          </p:cNvGrpSpPr>
          <p:nvPr/>
        </p:nvGrpSpPr>
        <p:grpSpPr bwMode="auto">
          <a:xfrm>
            <a:off x="6096000" y="3978275"/>
            <a:ext cx="2617788" cy="2509838"/>
            <a:chOff x="3840" y="2506"/>
            <a:chExt cx="1649" cy="1581"/>
          </a:xfrm>
        </p:grpSpPr>
        <p:sp>
          <p:nvSpPr>
            <p:cNvPr id="3077" name="Freeform 5"/>
            <p:cNvSpPr>
              <a:spLocks/>
            </p:cNvSpPr>
            <p:nvPr/>
          </p:nvSpPr>
          <p:spPr bwMode="auto">
            <a:xfrm>
              <a:off x="3840" y="2738"/>
              <a:ext cx="1649" cy="1349"/>
            </a:xfrm>
            <a:custGeom>
              <a:avLst/>
              <a:gdLst/>
              <a:ahLst/>
              <a:cxnLst>
                <a:cxn ang="0">
                  <a:pos x="1554" y="1084"/>
                </a:cxn>
                <a:cxn ang="0">
                  <a:pos x="1636" y="888"/>
                </a:cxn>
                <a:cxn ang="0">
                  <a:pos x="1610" y="678"/>
                </a:cxn>
                <a:cxn ang="0">
                  <a:pos x="1489" y="574"/>
                </a:cxn>
                <a:cxn ang="0">
                  <a:pos x="1408" y="557"/>
                </a:cxn>
                <a:cxn ang="0">
                  <a:pos x="1377" y="558"/>
                </a:cxn>
                <a:cxn ang="0">
                  <a:pos x="1203" y="531"/>
                </a:cxn>
                <a:cxn ang="0">
                  <a:pos x="924" y="453"/>
                </a:cxn>
                <a:cxn ang="0">
                  <a:pos x="825" y="404"/>
                </a:cxn>
                <a:cxn ang="0">
                  <a:pos x="827" y="377"/>
                </a:cxn>
                <a:cxn ang="0">
                  <a:pos x="817" y="350"/>
                </a:cxn>
                <a:cxn ang="0">
                  <a:pos x="791" y="331"/>
                </a:cxn>
                <a:cxn ang="0">
                  <a:pos x="769" y="323"/>
                </a:cxn>
                <a:cxn ang="0">
                  <a:pos x="751" y="305"/>
                </a:cxn>
                <a:cxn ang="0">
                  <a:pos x="707" y="289"/>
                </a:cxn>
                <a:cxn ang="0">
                  <a:pos x="665" y="294"/>
                </a:cxn>
                <a:cxn ang="0">
                  <a:pos x="521" y="186"/>
                </a:cxn>
                <a:cxn ang="0">
                  <a:pos x="437" y="75"/>
                </a:cxn>
                <a:cxn ang="0">
                  <a:pos x="424" y="38"/>
                </a:cxn>
                <a:cxn ang="0">
                  <a:pos x="368" y="10"/>
                </a:cxn>
                <a:cxn ang="0">
                  <a:pos x="224" y="10"/>
                </a:cxn>
                <a:cxn ang="0">
                  <a:pos x="52" y="147"/>
                </a:cxn>
                <a:cxn ang="0">
                  <a:pos x="0" y="320"/>
                </a:cxn>
                <a:cxn ang="0">
                  <a:pos x="20" y="425"/>
                </a:cxn>
                <a:cxn ang="0">
                  <a:pos x="52" y="442"/>
                </a:cxn>
                <a:cxn ang="0">
                  <a:pos x="158" y="477"/>
                </a:cxn>
                <a:cxn ang="0">
                  <a:pos x="256" y="516"/>
                </a:cxn>
                <a:cxn ang="0">
                  <a:pos x="315" y="553"/>
                </a:cxn>
                <a:cxn ang="0">
                  <a:pos x="356" y="585"/>
                </a:cxn>
                <a:cxn ang="0">
                  <a:pos x="359" y="652"/>
                </a:cxn>
                <a:cxn ang="0">
                  <a:pos x="364" y="689"/>
                </a:cxn>
                <a:cxn ang="0">
                  <a:pos x="401" y="713"/>
                </a:cxn>
                <a:cxn ang="0">
                  <a:pos x="442" y="724"/>
                </a:cxn>
                <a:cxn ang="0">
                  <a:pos x="445" y="738"/>
                </a:cxn>
                <a:cxn ang="0">
                  <a:pos x="452" y="748"/>
                </a:cxn>
                <a:cxn ang="0">
                  <a:pos x="408" y="802"/>
                </a:cxn>
                <a:cxn ang="0">
                  <a:pos x="359" y="872"/>
                </a:cxn>
                <a:cxn ang="0">
                  <a:pos x="326" y="939"/>
                </a:cxn>
                <a:cxn ang="0">
                  <a:pos x="315" y="984"/>
                </a:cxn>
                <a:cxn ang="0">
                  <a:pos x="318" y="1010"/>
                </a:cxn>
                <a:cxn ang="0">
                  <a:pos x="254" y="1056"/>
                </a:cxn>
                <a:cxn ang="0">
                  <a:pos x="166" y="1201"/>
                </a:cxn>
                <a:cxn ang="0">
                  <a:pos x="260" y="1333"/>
                </a:cxn>
                <a:cxn ang="0">
                  <a:pos x="460" y="1307"/>
                </a:cxn>
                <a:cxn ang="0">
                  <a:pos x="531" y="1157"/>
                </a:cxn>
                <a:cxn ang="0">
                  <a:pos x="422" y="1043"/>
                </a:cxn>
                <a:cxn ang="0">
                  <a:pos x="432" y="1012"/>
                </a:cxn>
                <a:cxn ang="0">
                  <a:pos x="441" y="971"/>
                </a:cxn>
                <a:cxn ang="0">
                  <a:pos x="453" y="911"/>
                </a:cxn>
                <a:cxn ang="0">
                  <a:pos x="485" y="857"/>
                </a:cxn>
                <a:cxn ang="0">
                  <a:pos x="524" y="817"/>
                </a:cxn>
                <a:cxn ang="0">
                  <a:pos x="571" y="804"/>
                </a:cxn>
                <a:cxn ang="0">
                  <a:pos x="616" y="784"/>
                </a:cxn>
                <a:cxn ang="0">
                  <a:pos x="637" y="763"/>
                </a:cxn>
                <a:cxn ang="0">
                  <a:pos x="670" y="783"/>
                </a:cxn>
                <a:cxn ang="0">
                  <a:pos x="747" y="877"/>
                </a:cxn>
                <a:cxn ang="0">
                  <a:pos x="859" y="1039"/>
                </a:cxn>
                <a:cxn ang="0">
                  <a:pos x="948" y="1184"/>
                </a:cxn>
                <a:cxn ang="0">
                  <a:pos x="1072" y="1286"/>
                </a:cxn>
                <a:cxn ang="0">
                  <a:pos x="1295" y="1324"/>
                </a:cxn>
                <a:cxn ang="0">
                  <a:pos x="1521" y="1280"/>
                </a:cxn>
                <a:cxn ang="0">
                  <a:pos x="1623" y="1243"/>
                </a:cxn>
              </a:cxnLst>
              <a:rect l="0" t="0" r="r" b="b"/>
              <a:pathLst>
                <a:path w="1649" h="1349">
                  <a:moveTo>
                    <a:pt x="1521" y="1132"/>
                  </a:moveTo>
                  <a:lnTo>
                    <a:pt x="1531" y="1120"/>
                  </a:lnTo>
                  <a:lnTo>
                    <a:pt x="1554" y="1084"/>
                  </a:lnTo>
                  <a:lnTo>
                    <a:pt x="1584" y="1030"/>
                  </a:lnTo>
                  <a:lnTo>
                    <a:pt x="1613" y="963"/>
                  </a:lnTo>
                  <a:lnTo>
                    <a:pt x="1636" y="888"/>
                  </a:lnTo>
                  <a:lnTo>
                    <a:pt x="1648" y="812"/>
                  </a:lnTo>
                  <a:lnTo>
                    <a:pt x="1640" y="740"/>
                  </a:lnTo>
                  <a:lnTo>
                    <a:pt x="1610" y="678"/>
                  </a:lnTo>
                  <a:lnTo>
                    <a:pt x="1566" y="629"/>
                  </a:lnTo>
                  <a:lnTo>
                    <a:pt x="1525" y="596"/>
                  </a:lnTo>
                  <a:lnTo>
                    <a:pt x="1489" y="574"/>
                  </a:lnTo>
                  <a:lnTo>
                    <a:pt x="1455" y="562"/>
                  </a:lnTo>
                  <a:lnTo>
                    <a:pt x="1429" y="557"/>
                  </a:lnTo>
                  <a:lnTo>
                    <a:pt x="1408" y="557"/>
                  </a:lnTo>
                  <a:lnTo>
                    <a:pt x="1394" y="558"/>
                  </a:lnTo>
                  <a:lnTo>
                    <a:pt x="1390" y="560"/>
                  </a:lnTo>
                  <a:lnTo>
                    <a:pt x="1377" y="558"/>
                  </a:lnTo>
                  <a:lnTo>
                    <a:pt x="1338" y="554"/>
                  </a:lnTo>
                  <a:lnTo>
                    <a:pt x="1278" y="544"/>
                  </a:lnTo>
                  <a:lnTo>
                    <a:pt x="1203" y="531"/>
                  </a:lnTo>
                  <a:lnTo>
                    <a:pt x="1116" y="511"/>
                  </a:lnTo>
                  <a:lnTo>
                    <a:pt x="1021" y="486"/>
                  </a:lnTo>
                  <a:lnTo>
                    <a:pt x="924" y="453"/>
                  </a:lnTo>
                  <a:lnTo>
                    <a:pt x="828" y="415"/>
                  </a:lnTo>
                  <a:lnTo>
                    <a:pt x="826" y="410"/>
                  </a:lnTo>
                  <a:lnTo>
                    <a:pt x="825" y="404"/>
                  </a:lnTo>
                  <a:lnTo>
                    <a:pt x="826" y="397"/>
                  </a:lnTo>
                  <a:lnTo>
                    <a:pt x="826" y="387"/>
                  </a:lnTo>
                  <a:lnTo>
                    <a:pt x="827" y="377"/>
                  </a:lnTo>
                  <a:lnTo>
                    <a:pt x="826" y="368"/>
                  </a:lnTo>
                  <a:lnTo>
                    <a:pt x="822" y="358"/>
                  </a:lnTo>
                  <a:lnTo>
                    <a:pt x="817" y="350"/>
                  </a:lnTo>
                  <a:lnTo>
                    <a:pt x="808" y="343"/>
                  </a:lnTo>
                  <a:lnTo>
                    <a:pt x="799" y="336"/>
                  </a:lnTo>
                  <a:lnTo>
                    <a:pt x="791" y="331"/>
                  </a:lnTo>
                  <a:lnTo>
                    <a:pt x="783" y="328"/>
                  </a:lnTo>
                  <a:lnTo>
                    <a:pt x="776" y="325"/>
                  </a:lnTo>
                  <a:lnTo>
                    <a:pt x="769" y="323"/>
                  </a:lnTo>
                  <a:lnTo>
                    <a:pt x="764" y="322"/>
                  </a:lnTo>
                  <a:lnTo>
                    <a:pt x="759" y="320"/>
                  </a:lnTo>
                  <a:lnTo>
                    <a:pt x="751" y="305"/>
                  </a:lnTo>
                  <a:lnTo>
                    <a:pt x="739" y="295"/>
                  </a:lnTo>
                  <a:lnTo>
                    <a:pt x="724" y="290"/>
                  </a:lnTo>
                  <a:lnTo>
                    <a:pt x="707" y="289"/>
                  </a:lnTo>
                  <a:lnTo>
                    <a:pt x="692" y="289"/>
                  </a:lnTo>
                  <a:lnTo>
                    <a:pt x="677" y="291"/>
                  </a:lnTo>
                  <a:lnTo>
                    <a:pt x="665" y="294"/>
                  </a:lnTo>
                  <a:lnTo>
                    <a:pt x="654" y="299"/>
                  </a:lnTo>
                  <a:lnTo>
                    <a:pt x="579" y="238"/>
                  </a:lnTo>
                  <a:lnTo>
                    <a:pt x="521" y="186"/>
                  </a:lnTo>
                  <a:lnTo>
                    <a:pt x="481" y="141"/>
                  </a:lnTo>
                  <a:lnTo>
                    <a:pt x="453" y="104"/>
                  </a:lnTo>
                  <a:lnTo>
                    <a:pt x="437" y="75"/>
                  </a:lnTo>
                  <a:lnTo>
                    <a:pt x="428" y="55"/>
                  </a:lnTo>
                  <a:lnTo>
                    <a:pt x="425" y="42"/>
                  </a:lnTo>
                  <a:lnTo>
                    <a:pt x="424" y="38"/>
                  </a:lnTo>
                  <a:lnTo>
                    <a:pt x="418" y="34"/>
                  </a:lnTo>
                  <a:lnTo>
                    <a:pt x="399" y="23"/>
                  </a:lnTo>
                  <a:lnTo>
                    <a:pt x="368" y="10"/>
                  </a:lnTo>
                  <a:lnTo>
                    <a:pt x="327" y="2"/>
                  </a:lnTo>
                  <a:lnTo>
                    <a:pt x="280" y="0"/>
                  </a:lnTo>
                  <a:lnTo>
                    <a:pt x="224" y="10"/>
                  </a:lnTo>
                  <a:lnTo>
                    <a:pt x="166" y="37"/>
                  </a:lnTo>
                  <a:lnTo>
                    <a:pt x="103" y="86"/>
                  </a:lnTo>
                  <a:lnTo>
                    <a:pt x="52" y="147"/>
                  </a:lnTo>
                  <a:lnTo>
                    <a:pt x="19" y="208"/>
                  </a:lnTo>
                  <a:lnTo>
                    <a:pt x="4" y="266"/>
                  </a:lnTo>
                  <a:lnTo>
                    <a:pt x="0" y="320"/>
                  </a:lnTo>
                  <a:lnTo>
                    <a:pt x="5" y="366"/>
                  </a:lnTo>
                  <a:lnTo>
                    <a:pt x="12" y="401"/>
                  </a:lnTo>
                  <a:lnTo>
                    <a:pt x="20" y="425"/>
                  </a:lnTo>
                  <a:lnTo>
                    <a:pt x="24" y="433"/>
                  </a:lnTo>
                  <a:lnTo>
                    <a:pt x="32" y="436"/>
                  </a:lnTo>
                  <a:lnTo>
                    <a:pt x="52" y="442"/>
                  </a:lnTo>
                  <a:lnTo>
                    <a:pt x="82" y="451"/>
                  </a:lnTo>
                  <a:lnTo>
                    <a:pt x="119" y="465"/>
                  </a:lnTo>
                  <a:lnTo>
                    <a:pt x="158" y="477"/>
                  </a:lnTo>
                  <a:lnTo>
                    <a:pt x="196" y="491"/>
                  </a:lnTo>
                  <a:lnTo>
                    <a:pt x="230" y="505"/>
                  </a:lnTo>
                  <a:lnTo>
                    <a:pt x="256" y="516"/>
                  </a:lnTo>
                  <a:lnTo>
                    <a:pt x="278" y="528"/>
                  </a:lnTo>
                  <a:lnTo>
                    <a:pt x="298" y="540"/>
                  </a:lnTo>
                  <a:lnTo>
                    <a:pt x="315" y="553"/>
                  </a:lnTo>
                  <a:lnTo>
                    <a:pt x="332" y="565"/>
                  </a:lnTo>
                  <a:lnTo>
                    <a:pt x="346" y="576"/>
                  </a:lnTo>
                  <a:lnTo>
                    <a:pt x="356" y="585"/>
                  </a:lnTo>
                  <a:lnTo>
                    <a:pt x="363" y="592"/>
                  </a:lnTo>
                  <a:lnTo>
                    <a:pt x="364" y="595"/>
                  </a:lnTo>
                  <a:lnTo>
                    <a:pt x="359" y="652"/>
                  </a:lnTo>
                  <a:lnTo>
                    <a:pt x="358" y="665"/>
                  </a:lnTo>
                  <a:lnTo>
                    <a:pt x="359" y="678"/>
                  </a:lnTo>
                  <a:lnTo>
                    <a:pt x="364" y="689"/>
                  </a:lnTo>
                  <a:lnTo>
                    <a:pt x="374" y="699"/>
                  </a:lnTo>
                  <a:lnTo>
                    <a:pt x="386" y="706"/>
                  </a:lnTo>
                  <a:lnTo>
                    <a:pt x="401" y="713"/>
                  </a:lnTo>
                  <a:lnTo>
                    <a:pt x="420" y="716"/>
                  </a:lnTo>
                  <a:lnTo>
                    <a:pt x="440" y="718"/>
                  </a:lnTo>
                  <a:lnTo>
                    <a:pt x="442" y="724"/>
                  </a:lnTo>
                  <a:lnTo>
                    <a:pt x="443" y="729"/>
                  </a:lnTo>
                  <a:lnTo>
                    <a:pt x="444" y="734"/>
                  </a:lnTo>
                  <a:lnTo>
                    <a:pt x="445" y="738"/>
                  </a:lnTo>
                  <a:lnTo>
                    <a:pt x="447" y="741"/>
                  </a:lnTo>
                  <a:lnTo>
                    <a:pt x="449" y="744"/>
                  </a:lnTo>
                  <a:lnTo>
                    <a:pt x="452" y="748"/>
                  </a:lnTo>
                  <a:lnTo>
                    <a:pt x="456" y="754"/>
                  </a:lnTo>
                  <a:lnTo>
                    <a:pt x="431" y="778"/>
                  </a:lnTo>
                  <a:lnTo>
                    <a:pt x="408" y="802"/>
                  </a:lnTo>
                  <a:lnTo>
                    <a:pt x="390" y="825"/>
                  </a:lnTo>
                  <a:lnTo>
                    <a:pt x="373" y="849"/>
                  </a:lnTo>
                  <a:lnTo>
                    <a:pt x="359" y="872"/>
                  </a:lnTo>
                  <a:lnTo>
                    <a:pt x="347" y="894"/>
                  </a:lnTo>
                  <a:lnTo>
                    <a:pt x="335" y="917"/>
                  </a:lnTo>
                  <a:lnTo>
                    <a:pt x="326" y="939"/>
                  </a:lnTo>
                  <a:lnTo>
                    <a:pt x="319" y="957"/>
                  </a:lnTo>
                  <a:lnTo>
                    <a:pt x="316" y="972"/>
                  </a:lnTo>
                  <a:lnTo>
                    <a:pt x="315" y="984"/>
                  </a:lnTo>
                  <a:lnTo>
                    <a:pt x="315" y="993"/>
                  </a:lnTo>
                  <a:lnTo>
                    <a:pt x="317" y="1000"/>
                  </a:lnTo>
                  <a:lnTo>
                    <a:pt x="318" y="1010"/>
                  </a:lnTo>
                  <a:lnTo>
                    <a:pt x="322" y="1020"/>
                  </a:lnTo>
                  <a:lnTo>
                    <a:pt x="323" y="1033"/>
                  </a:lnTo>
                  <a:lnTo>
                    <a:pt x="254" y="1056"/>
                  </a:lnTo>
                  <a:lnTo>
                    <a:pt x="204" y="1095"/>
                  </a:lnTo>
                  <a:lnTo>
                    <a:pt x="176" y="1145"/>
                  </a:lnTo>
                  <a:lnTo>
                    <a:pt x="166" y="1201"/>
                  </a:lnTo>
                  <a:lnTo>
                    <a:pt x="176" y="1254"/>
                  </a:lnTo>
                  <a:lnTo>
                    <a:pt x="208" y="1300"/>
                  </a:lnTo>
                  <a:lnTo>
                    <a:pt x="260" y="1333"/>
                  </a:lnTo>
                  <a:lnTo>
                    <a:pt x="331" y="1348"/>
                  </a:lnTo>
                  <a:lnTo>
                    <a:pt x="403" y="1336"/>
                  </a:lnTo>
                  <a:lnTo>
                    <a:pt x="460" y="1307"/>
                  </a:lnTo>
                  <a:lnTo>
                    <a:pt x="501" y="1262"/>
                  </a:lnTo>
                  <a:lnTo>
                    <a:pt x="524" y="1211"/>
                  </a:lnTo>
                  <a:lnTo>
                    <a:pt x="531" y="1157"/>
                  </a:lnTo>
                  <a:lnTo>
                    <a:pt x="516" y="1107"/>
                  </a:lnTo>
                  <a:lnTo>
                    <a:pt x="482" y="1067"/>
                  </a:lnTo>
                  <a:lnTo>
                    <a:pt x="422" y="1043"/>
                  </a:lnTo>
                  <a:lnTo>
                    <a:pt x="426" y="1034"/>
                  </a:lnTo>
                  <a:lnTo>
                    <a:pt x="429" y="1023"/>
                  </a:lnTo>
                  <a:lnTo>
                    <a:pt x="432" y="1012"/>
                  </a:lnTo>
                  <a:lnTo>
                    <a:pt x="436" y="1000"/>
                  </a:lnTo>
                  <a:lnTo>
                    <a:pt x="439" y="986"/>
                  </a:lnTo>
                  <a:lnTo>
                    <a:pt x="441" y="971"/>
                  </a:lnTo>
                  <a:lnTo>
                    <a:pt x="444" y="954"/>
                  </a:lnTo>
                  <a:lnTo>
                    <a:pt x="446" y="937"/>
                  </a:lnTo>
                  <a:lnTo>
                    <a:pt x="453" y="911"/>
                  </a:lnTo>
                  <a:lnTo>
                    <a:pt x="462" y="890"/>
                  </a:lnTo>
                  <a:lnTo>
                    <a:pt x="473" y="872"/>
                  </a:lnTo>
                  <a:lnTo>
                    <a:pt x="485" y="857"/>
                  </a:lnTo>
                  <a:lnTo>
                    <a:pt x="498" y="842"/>
                  </a:lnTo>
                  <a:lnTo>
                    <a:pt x="512" y="830"/>
                  </a:lnTo>
                  <a:lnTo>
                    <a:pt x="524" y="817"/>
                  </a:lnTo>
                  <a:lnTo>
                    <a:pt x="536" y="805"/>
                  </a:lnTo>
                  <a:lnTo>
                    <a:pt x="555" y="806"/>
                  </a:lnTo>
                  <a:lnTo>
                    <a:pt x="571" y="804"/>
                  </a:lnTo>
                  <a:lnTo>
                    <a:pt x="588" y="798"/>
                  </a:lnTo>
                  <a:lnTo>
                    <a:pt x="603" y="792"/>
                  </a:lnTo>
                  <a:lnTo>
                    <a:pt x="616" y="784"/>
                  </a:lnTo>
                  <a:lnTo>
                    <a:pt x="627" y="777"/>
                  </a:lnTo>
                  <a:lnTo>
                    <a:pt x="634" y="769"/>
                  </a:lnTo>
                  <a:lnTo>
                    <a:pt x="637" y="763"/>
                  </a:lnTo>
                  <a:lnTo>
                    <a:pt x="643" y="761"/>
                  </a:lnTo>
                  <a:lnTo>
                    <a:pt x="654" y="768"/>
                  </a:lnTo>
                  <a:lnTo>
                    <a:pt x="670" y="783"/>
                  </a:lnTo>
                  <a:lnTo>
                    <a:pt x="691" y="807"/>
                  </a:lnTo>
                  <a:lnTo>
                    <a:pt x="718" y="837"/>
                  </a:lnTo>
                  <a:lnTo>
                    <a:pt x="747" y="877"/>
                  </a:lnTo>
                  <a:lnTo>
                    <a:pt x="783" y="925"/>
                  </a:lnTo>
                  <a:lnTo>
                    <a:pt x="821" y="983"/>
                  </a:lnTo>
                  <a:lnTo>
                    <a:pt x="859" y="1039"/>
                  </a:lnTo>
                  <a:lnTo>
                    <a:pt x="890" y="1091"/>
                  </a:lnTo>
                  <a:lnTo>
                    <a:pt x="919" y="1140"/>
                  </a:lnTo>
                  <a:lnTo>
                    <a:pt x="948" y="1184"/>
                  </a:lnTo>
                  <a:lnTo>
                    <a:pt x="981" y="1222"/>
                  </a:lnTo>
                  <a:lnTo>
                    <a:pt x="1021" y="1255"/>
                  </a:lnTo>
                  <a:lnTo>
                    <a:pt x="1072" y="1286"/>
                  </a:lnTo>
                  <a:lnTo>
                    <a:pt x="1137" y="1311"/>
                  </a:lnTo>
                  <a:lnTo>
                    <a:pt x="1215" y="1323"/>
                  </a:lnTo>
                  <a:lnTo>
                    <a:pt x="1295" y="1324"/>
                  </a:lnTo>
                  <a:lnTo>
                    <a:pt x="1377" y="1314"/>
                  </a:lnTo>
                  <a:lnTo>
                    <a:pt x="1453" y="1298"/>
                  </a:lnTo>
                  <a:lnTo>
                    <a:pt x="1521" y="1280"/>
                  </a:lnTo>
                  <a:lnTo>
                    <a:pt x="1575" y="1262"/>
                  </a:lnTo>
                  <a:lnTo>
                    <a:pt x="1611" y="1247"/>
                  </a:lnTo>
                  <a:lnTo>
                    <a:pt x="1623" y="1243"/>
                  </a:lnTo>
                  <a:lnTo>
                    <a:pt x="1521" y="1132"/>
                  </a:lnTo>
                </a:path>
              </a:pathLst>
            </a:custGeom>
            <a:solidFill>
              <a:srgbClr val="FF009E"/>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78" name="Freeform 6"/>
            <p:cNvSpPr>
              <a:spLocks/>
            </p:cNvSpPr>
            <p:nvPr/>
          </p:nvSpPr>
          <p:spPr bwMode="auto">
            <a:xfrm>
              <a:off x="3881" y="2766"/>
              <a:ext cx="1567" cy="1286"/>
            </a:xfrm>
            <a:custGeom>
              <a:avLst/>
              <a:gdLst/>
              <a:ahLst/>
              <a:cxnLst>
                <a:cxn ang="0">
                  <a:pos x="1478" y="1066"/>
                </a:cxn>
                <a:cxn ang="0">
                  <a:pos x="1556" y="878"/>
                </a:cxn>
                <a:cxn ang="0">
                  <a:pos x="1530" y="676"/>
                </a:cxn>
                <a:cxn ang="0">
                  <a:pos x="1418" y="581"/>
                </a:cxn>
                <a:cxn ang="0">
                  <a:pos x="1344" y="565"/>
                </a:cxn>
                <a:cxn ang="0">
                  <a:pos x="1313" y="565"/>
                </a:cxn>
                <a:cxn ang="0">
                  <a:pos x="1133" y="532"/>
                </a:cxn>
                <a:cxn ang="0">
                  <a:pos x="857" y="453"/>
                </a:cxn>
                <a:cxn ang="0">
                  <a:pos x="763" y="406"/>
                </a:cxn>
                <a:cxn ang="0">
                  <a:pos x="765" y="381"/>
                </a:cxn>
                <a:cxn ang="0">
                  <a:pos x="755" y="357"/>
                </a:cxn>
                <a:cxn ang="0">
                  <a:pos x="732" y="339"/>
                </a:cxn>
                <a:cxn ang="0">
                  <a:pos x="712" y="332"/>
                </a:cxn>
                <a:cxn ang="0">
                  <a:pos x="696" y="314"/>
                </a:cxn>
                <a:cxn ang="0">
                  <a:pos x="656" y="301"/>
                </a:cxn>
                <a:cxn ang="0">
                  <a:pos x="615" y="306"/>
                </a:cxn>
                <a:cxn ang="0">
                  <a:pos x="485" y="205"/>
                </a:cxn>
                <a:cxn ang="0">
                  <a:pos x="407" y="104"/>
                </a:cxn>
                <a:cxn ang="0">
                  <a:pos x="396" y="71"/>
                </a:cxn>
                <a:cxn ang="0">
                  <a:pos x="343" y="29"/>
                </a:cxn>
                <a:cxn ang="0">
                  <a:pos x="212" y="2"/>
                </a:cxn>
                <a:cxn ang="0">
                  <a:pos x="53" y="118"/>
                </a:cxn>
                <a:cxn ang="0">
                  <a:pos x="0" y="281"/>
                </a:cxn>
                <a:cxn ang="0">
                  <a:pos x="12" y="380"/>
                </a:cxn>
                <a:cxn ang="0">
                  <a:pos x="44" y="397"/>
                </a:cxn>
                <a:cxn ang="0">
                  <a:pos x="159" y="431"/>
                </a:cxn>
                <a:cxn ang="0">
                  <a:pos x="271" y="482"/>
                </a:cxn>
                <a:cxn ang="0">
                  <a:pos x="337" y="518"/>
                </a:cxn>
                <a:cxn ang="0">
                  <a:pos x="374" y="534"/>
                </a:cxn>
                <a:cxn ang="0">
                  <a:pos x="357" y="622"/>
                </a:cxn>
                <a:cxn ang="0">
                  <a:pos x="359" y="651"/>
                </a:cxn>
                <a:cxn ang="0">
                  <a:pos x="386" y="668"/>
                </a:cxn>
                <a:cxn ang="0">
                  <a:pos x="421" y="676"/>
                </a:cxn>
                <a:cxn ang="0">
                  <a:pos x="429" y="695"/>
                </a:cxn>
                <a:cxn ang="0">
                  <a:pos x="442" y="709"/>
                </a:cxn>
                <a:cxn ang="0">
                  <a:pos x="403" y="760"/>
                </a:cxn>
                <a:cxn ang="0">
                  <a:pos x="357" y="823"/>
                </a:cxn>
                <a:cxn ang="0">
                  <a:pos x="327" y="886"/>
                </a:cxn>
                <a:cxn ang="0">
                  <a:pos x="310" y="942"/>
                </a:cxn>
                <a:cxn ang="0">
                  <a:pos x="303" y="994"/>
                </a:cxn>
                <a:cxn ang="0">
                  <a:pos x="239" y="1042"/>
                </a:cxn>
                <a:cxn ang="0">
                  <a:pos x="149" y="1163"/>
                </a:cxn>
                <a:cxn ang="0">
                  <a:pos x="226" y="1273"/>
                </a:cxn>
                <a:cxn ang="0">
                  <a:pos x="404" y="1251"/>
                </a:cxn>
                <a:cxn ang="0">
                  <a:pos x="453" y="1129"/>
                </a:cxn>
                <a:cxn ang="0">
                  <a:pos x="344" y="1034"/>
                </a:cxn>
                <a:cxn ang="0">
                  <a:pos x="354" y="1004"/>
                </a:cxn>
                <a:cxn ang="0">
                  <a:pos x="362" y="967"/>
                </a:cxn>
                <a:cxn ang="0">
                  <a:pos x="373" y="911"/>
                </a:cxn>
                <a:cxn ang="0">
                  <a:pos x="397" y="847"/>
                </a:cxn>
                <a:cxn ang="0">
                  <a:pos x="466" y="770"/>
                </a:cxn>
                <a:cxn ang="0">
                  <a:pos x="538" y="737"/>
                </a:cxn>
                <a:cxn ang="0">
                  <a:pos x="579" y="718"/>
                </a:cxn>
                <a:cxn ang="0">
                  <a:pos x="597" y="699"/>
                </a:cxn>
                <a:cxn ang="0">
                  <a:pos x="642" y="725"/>
                </a:cxn>
                <a:cxn ang="0">
                  <a:pos x="740" y="824"/>
                </a:cxn>
                <a:cxn ang="0">
                  <a:pos x="848" y="977"/>
                </a:cxn>
                <a:cxn ang="0">
                  <a:pos x="914" y="1111"/>
                </a:cxn>
                <a:cxn ang="0">
                  <a:pos x="1014" y="1204"/>
                </a:cxn>
                <a:cxn ang="0">
                  <a:pos x="1218" y="1246"/>
                </a:cxn>
                <a:cxn ang="0">
                  <a:pos x="1433" y="1225"/>
                </a:cxn>
                <a:cxn ang="0">
                  <a:pos x="1530" y="1204"/>
                </a:cxn>
              </a:cxnLst>
              <a:rect l="0" t="0" r="r" b="b"/>
              <a:pathLst>
                <a:path w="1567" h="1286">
                  <a:moveTo>
                    <a:pt x="1437" y="1103"/>
                  </a:moveTo>
                  <a:lnTo>
                    <a:pt x="1453" y="1097"/>
                  </a:lnTo>
                  <a:lnTo>
                    <a:pt x="1478" y="1066"/>
                  </a:lnTo>
                  <a:lnTo>
                    <a:pt x="1507" y="1014"/>
                  </a:lnTo>
                  <a:lnTo>
                    <a:pt x="1533" y="950"/>
                  </a:lnTo>
                  <a:lnTo>
                    <a:pt x="1556" y="878"/>
                  </a:lnTo>
                  <a:lnTo>
                    <a:pt x="1566" y="804"/>
                  </a:lnTo>
                  <a:lnTo>
                    <a:pt x="1558" y="735"/>
                  </a:lnTo>
                  <a:lnTo>
                    <a:pt x="1530" y="676"/>
                  </a:lnTo>
                  <a:lnTo>
                    <a:pt x="1490" y="631"/>
                  </a:lnTo>
                  <a:lnTo>
                    <a:pt x="1452" y="601"/>
                  </a:lnTo>
                  <a:lnTo>
                    <a:pt x="1418" y="581"/>
                  </a:lnTo>
                  <a:lnTo>
                    <a:pt x="1388" y="569"/>
                  </a:lnTo>
                  <a:lnTo>
                    <a:pt x="1364" y="565"/>
                  </a:lnTo>
                  <a:lnTo>
                    <a:pt x="1344" y="565"/>
                  </a:lnTo>
                  <a:lnTo>
                    <a:pt x="1332" y="566"/>
                  </a:lnTo>
                  <a:lnTo>
                    <a:pt x="1327" y="568"/>
                  </a:lnTo>
                  <a:lnTo>
                    <a:pt x="1313" y="565"/>
                  </a:lnTo>
                  <a:lnTo>
                    <a:pt x="1272" y="559"/>
                  </a:lnTo>
                  <a:lnTo>
                    <a:pt x="1211" y="547"/>
                  </a:lnTo>
                  <a:lnTo>
                    <a:pt x="1133" y="532"/>
                  </a:lnTo>
                  <a:lnTo>
                    <a:pt x="1045" y="511"/>
                  </a:lnTo>
                  <a:lnTo>
                    <a:pt x="951" y="485"/>
                  </a:lnTo>
                  <a:lnTo>
                    <a:pt x="857" y="453"/>
                  </a:lnTo>
                  <a:lnTo>
                    <a:pt x="767" y="417"/>
                  </a:lnTo>
                  <a:lnTo>
                    <a:pt x="764" y="412"/>
                  </a:lnTo>
                  <a:lnTo>
                    <a:pt x="763" y="406"/>
                  </a:lnTo>
                  <a:lnTo>
                    <a:pt x="764" y="400"/>
                  </a:lnTo>
                  <a:lnTo>
                    <a:pt x="764" y="392"/>
                  </a:lnTo>
                  <a:lnTo>
                    <a:pt x="765" y="381"/>
                  </a:lnTo>
                  <a:lnTo>
                    <a:pt x="764" y="373"/>
                  </a:lnTo>
                  <a:lnTo>
                    <a:pt x="762" y="363"/>
                  </a:lnTo>
                  <a:lnTo>
                    <a:pt x="755" y="357"/>
                  </a:lnTo>
                  <a:lnTo>
                    <a:pt x="748" y="350"/>
                  </a:lnTo>
                  <a:lnTo>
                    <a:pt x="740" y="345"/>
                  </a:lnTo>
                  <a:lnTo>
                    <a:pt x="732" y="339"/>
                  </a:lnTo>
                  <a:lnTo>
                    <a:pt x="724" y="336"/>
                  </a:lnTo>
                  <a:lnTo>
                    <a:pt x="719" y="334"/>
                  </a:lnTo>
                  <a:lnTo>
                    <a:pt x="712" y="332"/>
                  </a:lnTo>
                  <a:lnTo>
                    <a:pt x="707" y="330"/>
                  </a:lnTo>
                  <a:lnTo>
                    <a:pt x="703" y="328"/>
                  </a:lnTo>
                  <a:lnTo>
                    <a:pt x="696" y="314"/>
                  </a:lnTo>
                  <a:lnTo>
                    <a:pt x="684" y="306"/>
                  </a:lnTo>
                  <a:lnTo>
                    <a:pt x="671" y="302"/>
                  </a:lnTo>
                  <a:lnTo>
                    <a:pt x="656" y="301"/>
                  </a:lnTo>
                  <a:lnTo>
                    <a:pt x="641" y="301"/>
                  </a:lnTo>
                  <a:lnTo>
                    <a:pt x="627" y="303"/>
                  </a:lnTo>
                  <a:lnTo>
                    <a:pt x="615" y="306"/>
                  </a:lnTo>
                  <a:lnTo>
                    <a:pt x="605" y="309"/>
                  </a:lnTo>
                  <a:lnTo>
                    <a:pt x="537" y="254"/>
                  </a:lnTo>
                  <a:lnTo>
                    <a:pt x="485" y="205"/>
                  </a:lnTo>
                  <a:lnTo>
                    <a:pt x="448" y="165"/>
                  </a:lnTo>
                  <a:lnTo>
                    <a:pt x="422" y="131"/>
                  </a:lnTo>
                  <a:lnTo>
                    <a:pt x="407" y="104"/>
                  </a:lnTo>
                  <a:lnTo>
                    <a:pt x="399" y="85"/>
                  </a:lnTo>
                  <a:lnTo>
                    <a:pt x="397" y="74"/>
                  </a:lnTo>
                  <a:lnTo>
                    <a:pt x="396" y="71"/>
                  </a:lnTo>
                  <a:lnTo>
                    <a:pt x="389" y="64"/>
                  </a:lnTo>
                  <a:lnTo>
                    <a:pt x="372" y="49"/>
                  </a:lnTo>
                  <a:lnTo>
                    <a:pt x="343" y="29"/>
                  </a:lnTo>
                  <a:lnTo>
                    <a:pt x="306" y="11"/>
                  </a:lnTo>
                  <a:lnTo>
                    <a:pt x="262" y="0"/>
                  </a:lnTo>
                  <a:lnTo>
                    <a:pt x="212" y="2"/>
                  </a:lnTo>
                  <a:lnTo>
                    <a:pt x="158" y="19"/>
                  </a:lnTo>
                  <a:lnTo>
                    <a:pt x="101" y="62"/>
                  </a:lnTo>
                  <a:lnTo>
                    <a:pt x="53" y="118"/>
                  </a:lnTo>
                  <a:lnTo>
                    <a:pt x="21" y="175"/>
                  </a:lnTo>
                  <a:lnTo>
                    <a:pt x="5" y="230"/>
                  </a:lnTo>
                  <a:lnTo>
                    <a:pt x="0" y="281"/>
                  </a:lnTo>
                  <a:lnTo>
                    <a:pt x="1" y="324"/>
                  </a:lnTo>
                  <a:lnTo>
                    <a:pt x="6" y="358"/>
                  </a:lnTo>
                  <a:lnTo>
                    <a:pt x="12" y="380"/>
                  </a:lnTo>
                  <a:lnTo>
                    <a:pt x="14" y="388"/>
                  </a:lnTo>
                  <a:lnTo>
                    <a:pt x="22" y="391"/>
                  </a:lnTo>
                  <a:lnTo>
                    <a:pt x="44" y="397"/>
                  </a:lnTo>
                  <a:lnTo>
                    <a:pt x="78" y="405"/>
                  </a:lnTo>
                  <a:lnTo>
                    <a:pt x="117" y="418"/>
                  </a:lnTo>
                  <a:lnTo>
                    <a:pt x="159" y="431"/>
                  </a:lnTo>
                  <a:lnTo>
                    <a:pt x="202" y="447"/>
                  </a:lnTo>
                  <a:lnTo>
                    <a:pt x="241" y="464"/>
                  </a:lnTo>
                  <a:lnTo>
                    <a:pt x="271" y="482"/>
                  </a:lnTo>
                  <a:lnTo>
                    <a:pt x="296" y="496"/>
                  </a:lnTo>
                  <a:lnTo>
                    <a:pt x="318" y="509"/>
                  </a:lnTo>
                  <a:lnTo>
                    <a:pt x="337" y="518"/>
                  </a:lnTo>
                  <a:lnTo>
                    <a:pt x="352" y="525"/>
                  </a:lnTo>
                  <a:lnTo>
                    <a:pt x="364" y="530"/>
                  </a:lnTo>
                  <a:lnTo>
                    <a:pt x="374" y="534"/>
                  </a:lnTo>
                  <a:lnTo>
                    <a:pt x="379" y="536"/>
                  </a:lnTo>
                  <a:lnTo>
                    <a:pt x="380" y="536"/>
                  </a:lnTo>
                  <a:lnTo>
                    <a:pt x="357" y="622"/>
                  </a:lnTo>
                  <a:lnTo>
                    <a:pt x="355" y="632"/>
                  </a:lnTo>
                  <a:lnTo>
                    <a:pt x="355" y="643"/>
                  </a:lnTo>
                  <a:lnTo>
                    <a:pt x="359" y="651"/>
                  </a:lnTo>
                  <a:lnTo>
                    <a:pt x="364" y="658"/>
                  </a:lnTo>
                  <a:lnTo>
                    <a:pt x="375" y="663"/>
                  </a:lnTo>
                  <a:lnTo>
                    <a:pt x="386" y="668"/>
                  </a:lnTo>
                  <a:lnTo>
                    <a:pt x="401" y="670"/>
                  </a:lnTo>
                  <a:lnTo>
                    <a:pt x="419" y="671"/>
                  </a:lnTo>
                  <a:lnTo>
                    <a:pt x="421" y="676"/>
                  </a:lnTo>
                  <a:lnTo>
                    <a:pt x="424" y="683"/>
                  </a:lnTo>
                  <a:lnTo>
                    <a:pt x="426" y="689"/>
                  </a:lnTo>
                  <a:lnTo>
                    <a:pt x="429" y="695"/>
                  </a:lnTo>
                  <a:lnTo>
                    <a:pt x="433" y="700"/>
                  </a:lnTo>
                  <a:lnTo>
                    <a:pt x="438" y="705"/>
                  </a:lnTo>
                  <a:lnTo>
                    <a:pt x="442" y="709"/>
                  </a:lnTo>
                  <a:lnTo>
                    <a:pt x="446" y="716"/>
                  </a:lnTo>
                  <a:lnTo>
                    <a:pt x="423" y="738"/>
                  </a:lnTo>
                  <a:lnTo>
                    <a:pt x="403" y="760"/>
                  </a:lnTo>
                  <a:lnTo>
                    <a:pt x="385" y="782"/>
                  </a:lnTo>
                  <a:lnTo>
                    <a:pt x="370" y="802"/>
                  </a:lnTo>
                  <a:lnTo>
                    <a:pt x="357" y="823"/>
                  </a:lnTo>
                  <a:lnTo>
                    <a:pt x="346" y="844"/>
                  </a:lnTo>
                  <a:lnTo>
                    <a:pt x="336" y="865"/>
                  </a:lnTo>
                  <a:lnTo>
                    <a:pt x="327" y="886"/>
                  </a:lnTo>
                  <a:lnTo>
                    <a:pt x="319" y="905"/>
                  </a:lnTo>
                  <a:lnTo>
                    <a:pt x="314" y="924"/>
                  </a:lnTo>
                  <a:lnTo>
                    <a:pt x="310" y="942"/>
                  </a:lnTo>
                  <a:lnTo>
                    <a:pt x="306" y="960"/>
                  </a:lnTo>
                  <a:lnTo>
                    <a:pt x="305" y="977"/>
                  </a:lnTo>
                  <a:lnTo>
                    <a:pt x="303" y="994"/>
                  </a:lnTo>
                  <a:lnTo>
                    <a:pt x="302" y="1008"/>
                  </a:lnTo>
                  <a:lnTo>
                    <a:pt x="302" y="1022"/>
                  </a:lnTo>
                  <a:lnTo>
                    <a:pt x="239" y="1042"/>
                  </a:lnTo>
                  <a:lnTo>
                    <a:pt x="192" y="1075"/>
                  </a:lnTo>
                  <a:lnTo>
                    <a:pt x="162" y="1118"/>
                  </a:lnTo>
                  <a:lnTo>
                    <a:pt x="149" y="1163"/>
                  </a:lnTo>
                  <a:lnTo>
                    <a:pt x="155" y="1207"/>
                  </a:lnTo>
                  <a:lnTo>
                    <a:pt x="180" y="1246"/>
                  </a:lnTo>
                  <a:lnTo>
                    <a:pt x="226" y="1273"/>
                  </a:lnTo>
                  <a:lnTo>
                    <a:pt x="291" y="1285"/>
                  </a:lnTo>
                  <a:lnTo>
                    <a:pt x="356" y="1275"/>
                  </a:lnTo>
                  <a:lnTo>
                    <a:pt x="404" y="1251"/>
                  </a:lnTo>
                  <a:lnTo>
                    <a:pt x="438" y="1214"/>
                  </a:lnTo>
                  <a:lnTo>
                    <a:pt x="453" y="1173"/>
                  </a:lnTo>
                  <a:lnTo>
                    <a:pt x="453" y="1129"/>
                  </a:lnTo>
                  <a:lnTo>
                    <a:pt x="435" y="1087"/>
                  </a:lnTo>
                  <a:lnTo>
                    <a:pt x="400" y="1053"/>
                  </a:lnTo>
                  <a:lnTo>
                    <a:pt x="344" y="1034"/>
                  </a:lnTo>
                  <a:lnTo>
                    <a:pt x="348" y="1024"/>
                  </a:lnTo>
                  <a:lnTo>
                    <a:pt x="351" y="1015"/>
                  </a:lnTo>
                  <a:lnTo>
                    <a:pt x="354" y="1004"/>
                  </a:lnTo>
                  <a:lnTo>
                    <a:pt x="356" y="993"/>
                  </a:lnTo>
                  <a:lnTo>
                    <a:pt x="360" y="979"/>
                  </a:lnTo>
                  <a:lnTo>
                    <a:pt x="362" y="967"/>
                  </a:lnTo>
                  <a:lnTo>
                    <a:pt x="365" y="951"/>
                  </a:lnTo>
                  <a:lnTo>
                    <a:pt x="367" y="935"/>
                  </a:lnTo>
                  <a:lnTo>
                    <a:pt x="373" y="911"/>
                  </a:lnTo>
                  <a:lnTo>
                    <a:pt x="378" y="889"/>
                  </a:lnTo>
                  <a:lnTo>
                    <a:pt x="386" y="868"/>
                  </a:lnTo>
                  <a:lnTo>
                    <a:pt x="397" y="847"/>
                  </a:lnTo>
                  <a:lnTo>
                    <a:pt x="413" y="823"/>
                  </a:lnTo>
                  <a:lnTo>
                    <a:pt x="436" y="798"/>
                  </a:lnTo>
                  <a:lnTo>
                    <a:pt x="466" y="770"/>
                  </a:lnTo>
                  <a:lnTo>
                    <a:pt x="504" y="739"/>
                  </a:lnTo>
                  <a:lnTo>
                    <a:pt x="522" y="739"/>
                  </a:lnTo>
                  <a:lnTo>
                    <a:pt x="538" y="737"/>
                  </a:lnTo>
                  <a:lnTo>
                    <a:pt x="553" y="732"/>
                  </a:lnTo>
                  <a:lnTo>
                    <a:pt x="567" y="726"/>
                  </a:lnTo>
                  <a:lnTo>
                    <a:pt x="579" y="718"/>
                  </a:lnTo>
                  <a:lnTo>
                    <a:pt x="588" y="712"/>
                  </a:lnTo>
                  <a:lnTo>
                    <a:pt x="595" y="704"/>
                  </a:lnTo>
                  <a:lnTo>
                    <a:pt x="597" y="699"/>
                  </a:lnTo>
                  <a:lnTo>
                    <a:pt x="605" y="698"/>
                  </a:lnTo>
                  <a:lnTo>
                    <a:pt x="620" y="707"/>
                  </a:lnTo>
                  <a:lnTo>
                    <a:pt x="642" y="725"/>
                  </a:lnTo>
                  <a:lnTo>
                    <a:pt x="671" y="751"/>
                  </a:lnTo>
                  <a:lnTo>
                    <a:pt x="704" y="784"/>
                  </a:lnTo>
                  <a:lnTo>
                    <a:pt x="740" y="824"/>
                  </a:lnTo>
                  <a:lnTo>
                    <a:pt x="777" y="872"/>
                  </a:lnTo>
                  <a:lnTo>
                    <a:pt x="815" y="924"/>
                  </a:lnTo>
                  <a:lnTo>
                    <a:pt x="848" y="977"/>
                  </a:lnTo>
                  <a:lnTo>
                    <a:pt x="873" y="1026"/>
                  </a:lnTo>
                  <a:lnTo>
                    <a:pt x="894" y="1070"/>
                  </a:lnTo>
                  <a:lnTo>
                    <a:pt x="914" y="1111"/>
                  </a:lnTo>
                  <a:lnTo>
                    <a:pt x="939" y="1146"/>
                  </a:lnTo>
                  <a:lnTo>
                    <a:pt x="970" y="1177"/>
                  </a:lnTo>
                  <a:lnTo>
                    <a:pt x="1014" y="1204"/>
                  </a:lnTo>
                  <a:lnTo>
                    <a:pt x="1071" y="1227"/>
                  </a:lnTo>
                  <a:lnTo>
                    <a:pt x="1143" y="1241"/>
                  </a:lnTo>
                  <a:lnTo>
                    <a:pt x="1218" y="1246"/>
                  </a:lnTo>
                  <a:lnTo>
                    <a:pt x="1296" y="1243"/>
                  </a:lnTo>
                  <a:lnTo>
                    <a:pt x="1368" y="1235"/>
                  </a:lnTo>
                  <a:lnTo>
                    <a:pt x="1433" y="1225"/>
                  </a:lnTo>
                  <a:lnTo>
                    <a:pt x="1484" y="1214"/>
                  </a:lnTo>
                  <a:lnTo>
                    <a:pt x="1517" y="1206"/>
                  </a:lnTo>
                  <a:lnTo>
                    <a:pt x="1530" y="1204"/>
                  </a:lnTo>
                  <a:lnTo>
                    <a:pt x="1437" y="1103"/>
                  </a:lnTo>
                </a:path>
              </a:pathLst>
            </a:custGeom>
            <a:solidFill>
              <a:srgbClr val="000000"/>
            </a:solidFill>
            <a:ln w="12700" cap="rnd" cmpd="sng">
              <a:solidFill>
                <a:srgbClr val="000000"/>
              </a:solidFill>
              <a:prstDash val="solid"/>
              <a:round/>
              <a:headEnd/>
              <a:tailEnd/>
            </a:ln>
            <a:effectLst>
              <a:outerShdw dist="107763" dir="2700000" algn="ctr" rotWithShape="0">
                <a:schemeClr val="bg2">
                  <a:alpha val="50000"/>
                </a:schemeClr>
              </a:outerShdw>
            </a:effectLst>
          </p:spPr>
          <p:txBody>
            <a:bodyPr/>
            <a:lstStyle/>
            <a:p>
              <a:pPr>
                <a:defRPr/>
              </a:pPr>
              <a:endParaRPr lang="en-US"/>
            </a:p>
          </p:txBody>
        </p:sp>
        <p:sp>
          <p:nvSpPr>
            <p:cNvPr id="3079" name="Freeform 7"/>
            <p:cNvSpPr>
              <a:spLocks/>
            </p:cNvSpPr>
            <p:nvPr/>
          </p:nvSpPr>
          <p:spPr bwMode="auto">
            <a:xfrm>
              <a:off x="4495" y="3213"/>
              <a:ext cx="672" cy="755"/>
            </a:xfrm>
            <a:custGeom>
              <a:avLst/>
              <a:gdLst/>
              <a:ahLst/>
              <a:cxnLst>
                <a:cxn ang="0">
                  <a:pos x="671" y="131"/>
                </a:cxn>
                <a:cxn ang="0">
                  <a:pos x="665" y="132"/>
                </a:cxn>
                <a:cxn ang="0">
                  <a:pos x="649" y="138"/>
                </a:cxn>
                <a:cxn ang="0">
                  <a:pos x="623" y="148"/>
                </a:cxn>
                <a:cxn ang="0">
                  <a:pos x="590" y="169"/>
                </a:cxn>
                <a:cxn ang="0">
                  <a:pos x="553" y="200"/>
                </a:cxn>
                <a:cxn ang="0">
                  <a:pos x="513" y="245"/>
                </a:cxn>
                <a:cxn ang="0">
                  <a:pos x="470" y="307"/>
                </a:cxn>
                <a:cxn ang="0">
                  <a:pos x="428" y="386"/>
                </a:cxn>
                <a:cxn ang="0">
                  <a:pos x="399" y="470"/>
                </a:cxn>
                <a:cxn ang="0">
                  <a:pos x="387" y="544"/>
                </a:cxn>
                <a:cxn ang="0">
                  <a:pos x="388" y="607"/>
                </a:cxn>
                <a:cxn ang="0">
                  <a:pos x="399" y="659"/>
                </a:cxn>
                <a:cxn ang="0">
                  <a:pos x="415" y="699"/>
                </a:cxn>
                <a:cxn ang="0">
                  <a:pos x="432" y="729"/>
                </a:cxn>
                <a:cxn ang="0">
                  <a:pos x="446" y="746"/>
                </a:cxn>
                <a:cxn ang="0">
                  <a:pos x="450" y="754"/>
                </a:cxn>
                <a:cxn ang="0">
                  <a:pos x="445" y="750"/>
                </a:cxn>
                <a:cxn ang="0">
                  <a:pos x="431" y="743"/>
                </a:cxn>
                <a:cxn ang="0">
                  <a:pos x="409" y="730"/>
                </a:cxn>
                <a:cxn ang="0">
                  <a:pos x="383" y="713"/>
                </a:cxn>
                <a:cxn ang="0">
                  <a:pos x="355" y="686"/>
                </a:cxn>
                <a:cxn ang="0">
                  <a:pos x="326" y="653"/>
                </a:cxn>
                <a:cxn ang="0">
                  <a:pos x="301" y="610"/>
                </a:cxn>
                <a:cxn ang="0">
                  <a:pos x="280" y="559"/>
                </a:cxn>
                <a:cxn ang="0">
                  <a:pos x="256" y="501"/>
                </a:cxn>
                <a:cxn ang="0">
                  <a:pos x="219" y="446"/>
                </a:cxn>
                <a:cxn ang="0">
                  <a:pos x="176" y="393"/>
                </a:cxn>
                <a:cxn ang="0">
                  <a:pos x="130" y="345"/>
                </a:cxn>
                <a:cxn ang="0">
                  <a:pos x="86" y="303"/>
                </a:cxn>
                <a:cxn ang="0">
                  <a:pos x="51" y="270"/>
                </a:cxn>
                <a:cxn ang="0">
                  <a:pos x="25" y="250"/>
                </a:cxn>
                <a:cxn ang="0">
                  <a:pos x="15" y="243"/>
                </a:cxn>
                <a:cxn ang="0">
                  <a:pos x="14" y="240"/>
                </a:cxn>
                <a:cxn ang="0">
                  <a:pos x="10" y="233"/>
                </a:cxn>
                <a:cxn ang="0">
                  <a:pos x="6" y="220"/>
                </a:cxn>
                <a:cxn ang="0">
                  <a:pos x="2" y="204"/>
                </a:cxn>
                <a:cxn ang="0">
                  <a:pos x="0" y="184"/>
                </a:cxn>
                <a:cxn ang="0">
                  <a:pos x="2" y="161"/>
                </a:cxn>
                <a:cxn ang="0">
                  <a:pos x="8" y="135"/>
                </a:cxn>
                <a:cxn ang="0">
                  <a:pos x="20" y="109"/>
                </a:cxn>
                <a:cxn ang="0">
                  <a:pos x="39" y="82"/>
                </a:cxn>
                <a:cxn ang="0">
                  <a:pos x="60" y="60"/>
                </a:cxn>
                <a:cxn ang="0">
                  <a:pos x="82" y="41"/>
                </a:cxn>
                <a:cxn ang="0">
                  <a:pos x="104" y="26"/>
                </a:cxn>
                <a:cxn ang="0">
                  <a:pos x="125" y="13"/>
                </a:cxn>
                <a:cxn ang="0">
                  <a:pos x="141" y="5"/>
                </a:cxn>
                <a:cxn ang="0">
                  <a:pos x="152" y="1"/>
                </a:cxn>
                <a:cxn ang="0">
                  <a:pos x="155" y="0"/>
                </a:cxn>
                <a:cxn ang="0">
                  <a:pos x="172" y="5"/>
                </a:cxn>
                <a:cxn ang="0">
                  <a:pos x="215" y="21"/>
                </a:cxn>
                <a:cxn ang="0">
                  <a:pos x="279" y="46"/>
                </a:cxn>
                <a:cxn ang="0">
                  <a:pos x="356" y="73"/>
                </a:cxn>
                <a:cxn ang="0">
                  <a:pos x="441" y="98"/>
                </a:cxn>
                <a:cxn ang="0">
                  <a:pos x="526" y="119"/>
                </a:cxn>
                <a:cxn ang="0">
                  <a:pos x="605" y="130"/>
                </a:cxn>
                <a:cxn ang="0">
                  <a:pos x="671" y="131"/>
                </a:cxn>
              </a:cxnLst>
              <a:rect l="0" t="0" r="r" b="b"/>
              <a:pathLst>
                <a:path w="672" h="755">
                  <a:moveTo>
                    <a:pt x="671" y="131"/>
                  </a:moveTo>
                  <a:lnTo>
                    <a:pt x="665" y="132"/>
                  </a:lnTo>
                  <a:lnTo>
                    <a:pt x="649" y="138"/>
                  </a:lnTo>
                  <a:lnTo>
                    <a:pt x="623" y="148"/>
                  </a:lnTo>
                  <a:lnTo>
                    <a:pt x="590" y="169"/>
                  </a:lnTo>
                  <a:lnTo>
                    <a:pt x="553" y="200"/>
                  </a:lnTo>
                  <a:lnTo>
                    <a:pt x="513" y="245"/>
                  </a:lnTo>
                  <a:lnTo>
                    <a:pt x="470" y="307"/>
                  </a:lnTo>
                  <a:lnTo>
                    <a:pt x="428" y="386"/>
                  </a:lnTo>
                  <a:lnTo>
                    <a:pt x="399" y="470"/>
                  </a:lnTo>
                  <a:lnTo>
                    <a:pt x="387" y="544"/>
                  </a:lnTo>
                  <a:lnTo>
                    <a:pt x="388" y="607"/>
                  </a:lnTo>
                  <a:lnTo>
                    <a:pt x="399" y="659"/>
                  </a:lnTo>
                  <a:lnTo>
                    <a:pt x="415" y="699"/>
                  </a:lnTo>
                  <a:lnTo>
                    <a:pt x="432" y="729"/>
                  </a:lnTo>
                  <a:lnTo>
                    <a:pt x="446" y="746"/>
                  </a:lnTo>
                  <a:lnTo>
                    <a:pt x="450" y="754"/>
                  </a:lnTo>
                  <a:lnTo>
                    <a:pt x="445" y="750"/>
                  </a:lnTo>
                  <a:lnTo>
                    <a:pt x="431" y="743"/>
                  </a:lnTo>
                  <a:lnTo>
                    <a:pt x="409" y="730"/>
                  </a:lnTo>
                  <a:lnTo>
                    <a:pt x="383" y="713"/>
                  </a:lnTo>
                  <a:lnTo>
                    <a:pt x="355" y="686"/>
                  </a:lnTo>
                  <a:lnTo>
                    <a:pt x="326" y="653"/>
                  </a:lnTo>
                  <a:lnTo>
                    <a:pt x="301" y="610"/>
                  </a:lnTo>
                  <a:lnTo>
                    <a:pt x="280" y="559"/>
                  </a:lnTo>
                  <a:lnTo>
                    <a:pt x="256" y="501"/>
                  </a:lnTo>
                  <a:lnTo>
                    <a:pt x="219" y="446"/>
                  </a:lnTo>
                  <a:lnTo>
                    <a:pt x="176" y="393"/>
                  </a:lnTo>
                  <a:lnTo>
                    <a:pt x="130" y="345"/>
                  </a:lnTo>
                  <a:lnTo>
                    <a:pt x="86" y="303"/>
                  </a:lnTo>
                  <a:lnTo>
                    <a:pt x="51" y="270"/>
                  </a:lnTo>
                  <a:lnTo>
                    <a:pt x="25" y="250"/>
                  </a:lnTo>
                  <a:lnTo>
                    <a:pt x="15" y="243"/>
                  </a:lnTo>
                  <a:lnTo>
                    <a:pt x="14" y="240"/>
                  </a:lnTo>
                  <a:lnTo>
                    <a:pt x="10" y="233"/>
                  </a:lnTo>
                  <a:lnTo>
                    <a:pt x="6" y="220"/>
                  </a:lnTo>
                  <a:lnTo>
                    <a:pt x="2" y="204"/>
                  </a:lnTo>
                  <a:lnTo>
                    <a:pt x="0" y="184"/>
                  </a:lnTo>
                  <a:lnTo>
                    <a:pt x="2" y="161"/>
                  </a:lnTo>
                  <a:lnTo>
                    <a:pt x="8" y="135"/>
                  </a:lnTo>
                  <a:lnTo>
                    <a:pt x="20" y="109"/>
                  </a:lnTo>
                  <a:lnTo>
                    <a:pt x="39" y="82"/>
                  </a:lnTo>
                  <a:lnTo>
                    <a:pt x="60" y="60"/>
                  </a:lnTo>
                  <a:lnTo>
                    <a:pt x="82" y="41"/>
                  </a:lnTo>
                  <a:lnTo>
                    <a:pt x="104" y="26"/>
                  </a:lnTo>
                  <a:lnTo>
                    <a:pt x="125" y="13"/>
                  </a:lnTo>
                  <a:lnTo>
                    <a:pt x="141" y="5"/>
                  </a:lnTo>
                  <a:lnTo>
                    <a:pt x="152" y="1"/>
                  </a:lnTo>
                  <a:lnTo>
                    <a:pt x="155" y="0"/>
                  </a:lnTo>
                  <a:lnTo>
                    <a:pt x="172" y="5"/>
                  </a:lnTo>
                  <a:lnTo>
                    <a:pt x="215" y="21"/>
                  </a:lnTo>
                  <a:lnTo>
                    <a:pt x="279" y="46"/>
                  </a:lnTo>
                  <a:lnTo>
                    <a:pt x="356" y="73"/>
                  </a:lnTo>
                  <a:lnTo>
                    <a:pt x="441" y="98"/>
                  </a:lnTo>
                  <a:lnTo>
                    <a:pt x="526" y="119"/>
                  </a:lnTo>
                  <a:lnTo>
                    <a:pt x="605" y="130"/>
                  </a:lnTo>
                  <a:lnTo>
                    <a:pt x="671" y="131"/>
                  </a:lnTo>
                </a:path>
              </a:pathLst>
            </a:custGeom>
            <a:solidFill>
              <a:srgbClr val="F0F0FF"/>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80" name="Freeform 8"/>
            <p:cNvSpPr>
              <a:spLocks/>
            </p:cNvSpPr>
            <p:nvPr/>
          </p:nvSpPr>
          <p:spPr bwMode="auto">
            <a:xfrm>
              <a:off x="3906" y="2801"/>
              <a:ext cx="566" cy="475"/>
            </a:xfrm>
            <a:custGeom>
              <a:avLst/>
              <a:gdLst/>
              <a:ahLst/>
              <a:cxnLst>
                <a:cxn ang="0">
                  <a:pos x="565" y="292"/>
                </a:cxn>
                <a:cxn ang="0">
                  <a:pos x="561" y="289"/>
                </a:cxn>
                <a:cxn ang="0">
                  <a:pos x="550" y="281"/>
                </a:cxn>
                <a:cxn ang="0">
                  <a:pos x="533" y="267"/>
                </a:cxn>
                <a:cxn ang="0">
                  <a:pos x="512" y="251"/>
                </a:cxn>
                <a:cxn ang="0">
                  <a:pos x="489" y="230"/>
                </a:cxn>
                <a:cxn ang="0">
                  <a:pos x="464" y="207"/>
                </a:cxn>
                <a:cxn ang="0">
                  <a:pos x="439" y="183"/>
                </a:cxn>
                <a:cxn ang="0">
                  <a:pos x="416" y="158"/>
                </a:cxn>
                <a:cxn ang="0">
                  <a:pos x="397" y="131"/>
                </a:cxn>
                <a:cxn ang="0">
                  <a:pos x="382" y="108"/>
                </a:cxn>
                <a:cxn ang="0">
                  <a:pos x="371" y="87"/>
                </a:cxn>
                <a:cxn ang="0">
                  <a:pos x="362" y="71"/>
                </a:cxn>
                <a:cxn ang="0">
                  <a:pos x="355" y="55"/>
                </a:cxn>
                <a:cxn ang="0">
                  <a:pos x="351" y="46"/>
                </a:cxn>
                <a:cxn ang="0">
                  <a:pos x="348" y="38"/>
                </a:cxn>
                <a:cxn ang="0">
                  <a:pos x="347" y="36"/>
                </a:cxn>
                <a:cxn ang="0">
                  <a:pos x="344" y="33"/>
                </a:cxn>
                <a:cxn ang="0">
                  <a:pos x="334" y="25"/>
                </a:cxn>
                <a:cxn ang="0">
                  <a:pos x="319" y="14"/>
                </a:cxn>
                <a:cxn ang="0">
                  <a:pos x="295" y="6"/>
                </a:cxn>
                <a:cxn ang="0">
                  <a:pos x="264" y="0"/>
                </a:cxn>
                <a:cxn ang="0">
                  <a:pos x="226" y="1"/>
                </a:cxn>
                <a:cxn ang="0">
                  <a:pos x="179" y="9"/>
                </a:cxn>
                <a:cxn ang="0">
                  <a:pos x="125" y="29"/>
                </a:cxn>
                <a:cxn ang="0">
                  <a:pos x="77" y="60"/>
                </a:cxn>
                <a:cxn ang="0">
                  <a:pos x="41" y="104"/>
                </a:cxn>
                <a:cxn ang="0">
                  <a:pos x="19" y="152"/>
                </a:cxn>
                <a:cxn ang="0">
                  <a:pos x="7" y="204"/>
                </a:cxn>
                <a:cxn ang="0">
                  <a:pos x="2" y="251"/>
                </a:cxn>
                <a:cxn ang="0">
                  <a:pos x="0" y="289"/>
                </a:cxn>
                <a:cxn ang="0">
                  <a:pos x="2" y="317"/>
                </a:cxn>
                <a:cxn ang="0">
                  <a:pos x="3" y="327"/>
                </a:cxn>
                <a:cxn ang="0">
                  <a:pos x="8" y="328"/>
                </a:cxn>
                <a:cxn ang="0">
                  <a:pos x="24" y="333"/>
                </a:cxn>
                <a:cxn ang="0">
                  <a:pos x="48" y="340"/>
                </a:cxn>
                <a:cxn ang="0">
                  <a:pos x="76" y="350"/>
                </a:cxn>
                <a:cxn ang="0">
                  <a:pos x="108" y="360"/>
                </a:cxn>
                <a:cxn ang="0">
                  <a:pos x="140" y="372"/>
                </a:cxn>
                <a:cxn ang="0">
                  <a:pos x="170" y="384"/>
                </a:cxn>
                <a:cxn ang="0">
                  <a:pos x="195" y="396"/>
                </a:cxn>
                <a:cxn ang="0">
                  <a:pos x="220" y="407"/>
                </a:cxn>
                <a:cxn ang="0">
                  <a:pos x="247" y="419"/>
                </a:cxn>
                <a:cxn ang="0">
                  <a:pos x="276" y="432"/>
                </a:cxn>
                <a:cxn ang="0">
                  <a:pos x="301" y="445"/>
                </a:cxn>
                <a:cxn ang="0">
                  <a:pos x="325" y="456"/>
                </a:cxn>
                <a:cxn ang="0">
                  <a:pos x="343" y="465"/>
                </a:cxn>
                <a:cxn ang="0">
                  <a:pos x="355" y="470"/>
                </a:cxn>
                <a:cxn ang="0">
                  <a:pos x="359" y="474"/>
                </a:cxn>
                <a:cxn ang="0">
                  <a:pos x="364" y="465"/>
                </a:cxn>
                <a:cxn ang="0">
                  <a:pos x="372" y="444"/>
                </a:cxn>
                <a:cxn ang="0">
                  <a:pos x="388" y="415"/>
                </a:cxn>
                <a:cxn ang="0">
                  <a:pos x="410" y="382"/>
                </a:cxn>
                <a:cxn ang="0">
                  <a:pos x="438" y="349"/>
                </a:cxn>
                <a:cxn ang="0">
                  <a:pos x="473" y="320"/>
                </a:cxn>
                <a:cxn ang="0">
                  <a:pos x="515" y="300"/>
                </a:cxn>
                <a:cxn ang="0">
                  <a:pos x="565" y="292"/>
                </a:cxn>
              </a:cxnLst>
              <a:rect l="0" t="0" r="r" b="b"/>
              <a:pathLst>
                <a:path w="566" h="475">
                  <a:moveTo>
                    <a:pt x="565" y="292"/>
                  </a:moveTo>
                  <a:lnTo>
                    <a:pt x="561" y="289"/>
                  </a:lnTo>
                  <a:lnTo>
                    <a:pt x="550" y="281"/>
                  </a:lnTo>
                  <a:lnTo>
                    <a:pt x="533" y="267"/>
                  </a:lnTo>
                  <a:lnTo>
                    <a:pt x="512" y="251"/>
                  </a:lnTo>
                  <a:lnTo>
                    <a:pt x="489" y="230"/>
                  </a:lnTo>
                  <a:lnTo>
                    <a:pt x="464" y="207"/>
                  </a:lnTo>
                  <a:lnTo>
                    <a:pt x="439" y="183"/>
                  </a:lnTo>
                  <a:lnTo>
                    <a:pt x="416" y="158"/>
                  </a:lnTo>
                  <a:lnTo>
                    <a:pt x="397" y="131"/>
                  </a:lnTo>
                  <a:lnTo>
                    <a:pt x="382" y="108"/>
                  </a:lnTo>
                  <a:lnTo>
                    <a:pt x="371" y="87"/>
                  </a:lnTo>
                  <a:lnTo>
                    <a:pt x="362" y="71"/>
                  </a:lnTo>
                  <a:lnTo>
                    <a:pt x="355" y="55"/>
                  </a:lnTo>
                  <a:lnTo>
                    <a:pt x="351" y="46"/>
                  </a:lnTo>
                  <a:lnTo>
                    <a:pt x="348" y="38"/>
                  </a:lnTo>
                  <a:lnTo>
                    <a:pt x="347" y="36"/>
                  </a:lnTo>
                  <a:lnTo>
                    <a:pt x="344" y="33"/>
                  </a:lnTo>
                  <a:lnTo>
                    <a:pt x="334" y="25"/>
                  </a:lnTo>
                  <a:lnTo>
                    <a:pt x="319" y="14"/>
                  </a:lnTo>
                  <a:lnTo>
                    <a:pt x="295" y="6"/>
                  </a:lnTo>
                  <a:lnTo>
                    <a:pt x="264" y="0"/>
                  </a:lnTo>
                  <a:lnTo>
                    <a:pt x="226" y="1"/>
                  </a:lnTo>
                  <a:lnTo>
                    <a:pt x="179" y="9"/>
                  </a:lnTo>
                  <a:lnTo>
                    <a:pt x="125" y="29"/>
                  </a:lnTo>
                  <a:lnTo>
                    <a:pt x="77" y="60"/>
                  </a:lnTo>
                  <a:lnTo>
                    <a:pt x="41" y="104"/>
                  </a:lnTo>
                  <a:lnTo>
                    <a:pt x="19" y="152"/>
                  </a:lnTo>
                  <a:lnTo>
                    <a:pt x="7" y="204"/>
                  </a:lnTo>
                  <a:lnTo>
                    <a:pt x="2" y="251"/>
                  </a:lnTo>
                  <a:lnTo>
                    <a:pt x="0" y="289"/>
                  </a:lnTo>
                  <a:lnTo>
                    <a:pt x="2" y="317"/>
                  </a:lnTo>
                  <a:lnTo>
                    <a:pt x="3" y="327"/>
                  </a:lnTo>
                  <a:lnTo>
                    <a:pt x="8" y="328"/>
                  </a:lnTo>
                  <a:lnTo>
                    <a:pt x="24" y="333"/>
                  </a:lnTo>
                  <a:lnTo>
                    <a:pt x="48" y="340"/>
                  </a:lnTo>
                  <a:lnTo>
                    <a:pt x="76" y="350"/>
                  </a:lnTo>
                  <a:lnTo>
                    <a:pt x="108" y="360"/>
                  </a:lnTo>
                  <a:lnTo>
                    <a:pt x="140" y="372"/>
                  </a:lnTo>
                  <a:lnTo>
                    <a:pt x="170" y="384"/>
                  </a:lnTo>
                  <a:lnTo>
                    <a:pt x="195" y="396"/>
                  </a:lnTo>
                  <a:lnTo>
                    <a:pt x="220" y="407"/>
                  </a:lnTo>
                  <a:lnTo>
                    <a:pt x="247" y="419"/>
                  </a:lnTo>
                  <a:lnTo>
                    <a:pt x="276" y="432"/>
                  </a:lnTo>
                  <a:lnTo>
                    <a:pt x="301" y="445"/>
                  </a:lnTo>
                  <a:lnTo>
                    <a:pt x="325" y="456"/>
                  </a:lnTo>
                  <a:lnTo>
                    <a:pt x="343" y="465"/>
                  </a:lnTo>
                  <a:lnTo>
                    <a:pt x="355" y="470"/>
                  </a:lnTo>
                  <a:lnTo>
                    <a:pt x="359" y="474"/>
                  </a:lnTo>
                  <a:lnTo>
                    <a:pt x="364" y="465"/>
                  </a:lnTo>
                  <a:lnTo>
                    <a:pt x="372" y="444"/>
                  </a:lnTo>
                  <a:lnTo>
                    <a:pt x="388" y="415"/>
                  </a:lnTo>
                  <a:lnTo>
                    <a:pt x="410" y="382"/>
                  </a:lnTo>
                  <a:lnTo>
                    <a:pt x="438" y="349"/>
                  </a:lnTo>
                  <a:lnTo>
                    <a:pt x="473" y="320"/>
                  </a:lnTo>
                  <a:lnTo>
                    <a:pt x="515" y="300"/>
                  </a:lnTo>
                  <a:lnTo>
                    <a:pt x="565" y="292"/>
                  </a:lnTo>
                </a:path>
              </a:pathLst>
            </a:custGeom>
            <a:solidFill>
              <a:srgbClr val="F0F0FF"/>
            </a:solidFill>
            <a:ln w="12700" cap="rnd" cmpd="sng">
              <a:solidFill>
                <a:srgbClr val="000000"/>
              </a:solidFill>
              <a:prstDash val="solid"/>
              <a:round/>
              <a:headEnd/>
              <a:tailEnd/>
            </a:ln>
            <a:effectLst>
              <a:outerShdw dist="107763" dir="2700000" algn="ctr" rotWithShape="0">
                <a:schemeClr val="bg2">
                  <a:alpha val="50000"/>
                </a:schemeClr>
              </a:outerShdw>
            </a:effectLst>
          </p:spPr>
          <p:txBody>
            <a:bodyPr/>
            <a:lstStyle/>
            <a:p>
              <a:pPr>
                <a:defRPr/>
              </a:pPr>
              <a:endParaRPr lang="en-US"/>
            </a:p>
          </p:txBody>
        </p:sp>
        <p:sp>
          <p:nvSpPr>
            <p:cNvPr id="3081" name="Freeform 9"/>
            <p:cNvSpPr>
              <a:spLocks/>
            </p:cNvSpPr>
            <p:nvPr/>
          </p:nvSpPr>
          <p:spPr bwMode="auto">
            <a:xfrm>
              <a:off x="4926" y="3854"/>
              <a:ext cx="429" cy="134"/>
            </a:xfrm>
            <a:custGeom>
              <a:avLst/>
              <a:gdLst/>
              <a:ahLst/>
              <a:cxnLst>
                <a:cxn ang="0">
                  <a:pos x="428" y="99"/>
                </a:cxn>
                <a:cxn ang="0">
                  <a:pos x="380" y="36"/>
                </a:cxn>
                <a:cxn ang="0">
                  <a:pos x="378" y="38"/>
                </a:cxn>
                <a:cxn ang="0">
                  <a:pos x="372" y="45"/>
                </a:cxn>
                <a:cxn ang="0">
                  <a:pos x="361" y="54"/>
                </a:cxn>
                <a:cxn ang="0">
                  <a:pos x="345" y="65"/>
                </a:cxn>
                <a:cxn ang="0">
                  <a:pos x="325" y="76"/>
                </a:cxn>
                <a:cxn ang="0">
                  <a:pos x="300" y="86"/>
                </a:cxn>
                <a:cxn ang="0">
                  <a:pos x="272" y="94"/>
                </a:cxn>
                <a:cxn ang="0">
                  <a:pos x="238" y="98"/>
                </a:cxn>
                <a:cxn ang="0">
                  <a:pos x="204" y="96"/>
                </a:cxn>
                <a:cxn ang="0">
                  <a:pos x="169" y="93"/>
                </a:cxn>
                <a:cxn ang="0">
                  <a:pos x="137" y="85"/>
                </a:cxn>
                <a:cxn ang="0">
                  <a:pos x="105" y="75"/>
                </a:cxn>
                <a:cxn ang="0">
                  <a:pos x="77" y="60"/>
                </a:cxn>
                <a:cxn ang="0">
                  <a:pos x="49" y="43"/>
                </a:cxn>
                <a:cxn ang="0">
                  <a:pos x="24" y="24"/>
                </a:cxn>
                <a:cxn ang="0">
                  <a:pos x="0" y="0"/>
                </a:cxn>
                <a:cxn ang="0">
                  <a:pos x="7" y="39"/>
                </a:cxn>
                <a:cxn ang="0">
                  <a:pos x="28" y="73"/>
                </a:cxn>
                <a:cxn ang="0">
                  <a:pos x="62" y="101"/>
                </a:cxn>
                <a:cxn ang="0">
                  <a:pos x="109" y="121"/>
                </a:cxn>
                <a:cxn ang="0">
                  <a:pos x="171" y="131"/>
                </a:cxn>
                <a:cxn ang="0">
                  <a:pos x="243" y="133"/>
                </a:cxn>
                <a:cxn ang="0">
                  <a:pos x="329" y="122"/>
                </a:cxn>
                <a:cxn ang="0">
                  <a:pos x="428" y="99"/>
                </a:cxn>
              </a:cxnLst>
              <a:rect l="0" t="0" r="r" b="b"/>
              <a:pathLst>
                <a:path w="429" h="134">
                  <a:moveTo>
                    <a:pt x="428" y="99"/>
                  </a:moveTo>
                  <a:lnTo>
                    <a:pt x="380" y="36"/>
                  </a:lnTo>
                  <a:lnTo>
                    <a:pt x="378" y="38"/>
                  </a:lnTo>
                  <a:lnTo>
                    <a:pt x="372" y="45"/>
                  </a:lnTo>
                  <a:lnTo>
                    <a:pt x="361" y="54"/>
                  </a:lnTo>
                  <a:lnTo>
                    <a:pt x="345" y="65"/>
                  </a:lnTo>
                  <a:lnTo>
                    <a:pt x="325" y="76"/>
                  </a:lnTo>
                  <a:lnTo>
                    <a:pt x="300" y="86"/>
                  </a:lnTo>
                  <a:lnTo>
                    <a:pt x="272" y="94"/>
                  </a:lnTo>
                  <a:lnTo>
                    <a:pt x="238" y="98"/>
                  </a:lnTo>
                  <a:lnTo>
                    <a:pt x="204" y="96"/>
                  </a:lnTo>
                  <a:lnTo>
                    <a:pt x="169" y="93"/>
                  </a:lnTo>
                  <a:lnTo>
                    <a:pt x="137" y="85"/>
                  </a:lnTo>
                  <a:lnTo>
                    <a:pt x="105" y="75"/>
                  </a:lnTo>
                  <a:lnTo>
                    <a:pt x="77" y="60"/>
                  </a:lnTo>
                  <a:lnTo>
                    <a:pt x="49" y="43"/>
                  </a:lnTo>
                  <a:lnTo>
                    <a:pt x="24" y="24"/>
                  </a:lnTo>
                  <a:lnTo>
                    <a:pt x="0" y="0"/>
                  </a:lnTo>
                  <a:lnTo>
                    <a:pt x="7" y="39"/>
                  </a:lnTo>
                  <a:lnTo>
                    <a:pt x="28" y="73"/>
                  </a:lnTo>
                  <a:lnTo>
                    <a:pt x="62" y="101"/>
                  </a:lnTo>
                  <a:lnTo>
                    <a:pt x="109" y="121"/>
                  </a:lnTo>
                  <a:lnTo>
                    <a:pt x="171" y="131"/>
                  </a:lnTo>
                  <a:lnTo>
                    <a:pt x="243" y="133"/>
                  </a:lnTo>
                  <a:lnTo>
                    <a:pt x="329" y="122"/>
                  </a:lnTo>
                  <a:lnTo>
                    <a:pt x="428" y="99"/>
                  </a:lnTo>
                </a:path>
              </a:pathLst>
            </a:custGeom>
            <a:solidFill>
              <a:srgbClr val="DEDEFF"/>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82" name="Freeform 10"/>
            <p:cNvSpPr>
              <a:spLocks/>
            </p:cNvSpPr>
            <p:nvPr/>
          </p:nvSpPr>
          <p:spPr bwMode="auto">
            <a:xfrm>
              <a:off x="4933" y="3418"/>
              <a:ext cx="330" cy="468"/>
            </a:xfrm>
            <a:custGeom>
              <a:avLst/>
              <a:gdLst/>
              <a:ahLst/>
              <a:cxnLst>
                <a:cxn ang="0">
                  <a:pos x="85" y="467"/>
                </a:cxn>
                <a:cxn ang="0">
                  <a:pos x="83" y="460"/>
                </a:cxn>
                <a:cxn ang="0">
                  <a:pos x="79" y="444"/>
                </a:cxn>
                <a:cxn ang="0">
                  <a:pos x="75" y="417"/>
                </a:cxn>
                <a:cxn ang="0">
                  <a:pos x="71" y="384"/>
                </a:cxn>
                <a:cxn ang="0">
                  <a:pos x="72" y="341"/>
                </a:cxn>
                <a:cxn ang="0">
                  <a:pos x="78" y="295"/>
                </a:cxn>
                <a:cxn ang="0">
                  <a:pos x="92" y="243"/>
                </a:cxn>
                <a:cxn ang="0">
                  <a:pos x="115" y="190"/>
                </a:cxn>
                <a:cxn ang="0">
                  <a:pos x="149" y="141"/>
                </a:cxn>
                <a:cxn ang="0">
                  <a:pos x="183" y="106"/>
                </a:cxn>
                <a:cxn ang="0">
                  <a:pos x="219" y="83"/>
                </a:cxn>
                <a:cxn ang="0">
                  <a:pos x="252" y="71"/>
                </a:cxn>
                <a:cxn ang="0">
                  <a:pos x="284" y="63"/>
                </a:cxn>
                <a:cxn ang="0">
                  <a:pos x="308" y="62"/>
                </a:cxn>
                <a:cxn ang="0">
                  <a:pos x="323" y="62"/>
                </a:cxn>
                <a:cxn ang="0">
                  <a:pos x="329" y="64"/>
                </a:cxn>
                <a:cxn ang="0">
                  <a:pos x="201" y="0"/>
                </a:cxn>
                <a:cxn ang="0">
                  <a:pos x="196" y="1"/>
                </a:cxn>
                <a:cxn ang="0">
                  <a:pos x="182" y="9"/>
                </a:cxn>
                <a:cxn ang="0">
                  <a:pos x="161" y="20"/>
                </a:cxn>
                <a:cxn ang="0">
                  <a:pos x="136" y="38"/>
                </a:cxn>
                <a:cxn ang="0">
                  <a:pos x="108" y="60"/>
                </a:cxn>
                <a:cxn ang="0">
                  <a:pos x="81" y="86"/>
                </a:cxn>
                <a:cxn ang="0">
                  <a:pos x="56" y="119"/>
                </a:cxn>
                <a:cxn ang="0">
                  <a:pos x="34" y="156"/>
                </a:cxn>
                <a:cxn ang="0">
                  <a:pos x="18" y="196"/>
                </a:cxn>
                <a:cxn ang="0">
                  <a:pos x="7" y="239"/>
                </a:cxn>
                <a:cxn ang="0">
                  <a:pos x="0" y="283"/>
                </a:cxn>
                <a:cxn ang="0">
                  <a:pos x="0" y="325"/>
                </a:cxn>
                <a:cxn ang="0">
                  <a:pos x="8" y="365"/>
                </a:cxn>
                <a:cxn ang="0">
                  <a:pos x="24" y="404"/>
                </a:cxn>
                <a:cxn ang="0">
                  <a:pos x="50" y="437"/>
                </a:cxn>
                <a:cxn ang="0">
                  <a:pos x="85" y="467"/>
                </a:cxn>
              </a:cxnLst>
              <a:rect l="0" t="0" r="r" b="b"/>
              <a:pathLst>
                <a:path w="330" h="468">
                  <a:moveTo>
                    <a:pt x="85" y="467"/>
                  </a:moveTo>
                  <a:lnTo>
                    <a:pt x="83" y="460"/>
                  </a:lnTo>
                  <a:lnTo>
                    <a:pt x="79" y="444"/>
                  </a:lnTo>
                  <a:lnTo>
                    <a:pt x="75" y="417"/>
                  </a:lnTo>
                  <a:lnTo>
                    <a:pt x="71" y="384"/>
                  </a:lnTo>
                  <a:lnTo>
                    <a:pt x="72" y="341"/>
                  </a:lnTo>
                  <a:lnTo>
                    <a:pt x="78" y="295"/>
                  </a:lnTo>
                  <a:lnTo>
                    <a:pt x="92" y="243"/>
                  </a:lnTo>
                  <a:lnTo>
                    <a:pt x="115" y="190"/>
                  </a:lnTo>
                  <a:lnTo>
                    <a:pt x="149" y="141"/>
                  </a:lnTo>
                  <a:lnTo>
                    <a:pt x="183" y="106"/>
                  </a:lnTo>
                  <a:lnTo>
                    <a:pt x="219" y="83"/>
                  </a:lnTo>
                  <a:lnTo>
                    <a:pt x="252" y="71"/>
                  </a:lnTo>
                  <a:lnTo>
                    <a:pt x="284" y="63"/>
                  </a:lnTo>
                  <a:lnTo>
                    <a:pt x="308" y="62"/>
                  </a:lnTo>
                  <a:lnTo>
                    <a:pt x="323" y="62"/>
                  </a:lnTo>
                  <a:lnTo>
                    <a:pt x="329" y="64"/>
                  </a:lnTo>
                  <a:lnTo>
                    <a:pt x="201" y="0"/>
                  </a:lnTo>
                  <a:lnTo>
                    <a:pt x="196" y="1"/>
                  </a:lnTo>
                  <a:lnTo>
                    <a:pt x="182" y="9"/>
                  </a:lnTo>
                  <a:lnTo>
                    <a:pt x="161" y="20"/>
                  </a:lnTo>
                  <a:lnTo>
                    <a:pt x="136" y="38"/>
                  </a:lnTo>
                  <a:lnTo>
                    <a:pt x="108" y="60"/>
                  </a:lnTo>
                  <a:lnTo>
                    <a:pt x="81" y="86"/>
                  </a:lnTo>
                  <a:lnTo>
                    <a:pt x="56" y="119"/>
                  </a:lnTo>
                  <a:lnTo>
                    <a:pt x="34" y="156"/>
                  </a:lnTo>
                  <a:lnTo>
                    <a:pt x="18" y="196"/>
                  </a:lnTo>
                  <a:lnTo>
                    <a:pt x="7" y="239"/>
                  </a:lnTo>
                  <a:lnTo>
                    <a:pt x="0" y="283"/>
                  </a:lnTo>
                  <a:lnTo>
                    <a:pt x="0" y="325"/>
                  </a:lnTo>
                  <a:lnTo>
                    <a:pt x="8" y="365"/>
                  </a:lnTo>
                  <a:lnTo>
                    <a:pt x="24" y="404"/>
                  </a:lnTo>
                  <a:lnTo>
                    <a:pt x="50" y="437"/>
                  </a:lnTo>
                  <a:lnTo>
                    <a:pt x="85" y="467"/>
                  </a:lnTo>
                </a:path>
              </a:pathLst>
            </a:custGeom>
            <a:solidFill>
              <a:srgbClr val="DEDEFF"/>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83" name="Freeform 11"/>
            <p:cNvSpPr>
              <a:spLocks/>
            </p:cNvSpPr>
            <p:nvPr/>
          </p:nvSpPr>
          <p:spPr bwMode="auto">
            <a:xfrm>
              <a:off x="5039" y="3372"/>
              <a:ext cx="387" cy="540"/>
            </a:xfrm>
            <a:custGeom>
              <a:avLst/>
              <a:gdLst/>
              <a:ahLst/>
              <a:cxnLst>
                <a:cxn ang="0">
                  <a:pos x="104" y="25"/>
                </a:cxn>
                <a:cxn ang="0">
                  <a:pos x="120" y="13"/>
                </a:cxn>
                <a:cxn ang="0">
                  <a:pos x="143" y="5"/>
                </a:cxn>
                <a:cxn ang="0">
                  <a:pos x="173" y="0"/>
                </a:cxn>
                <a:cxn ang="0">
                  <a:pos x="207" y="1"/>
                </a:cxn>
                <a:cxn ang="0">
                  <a:pos x="243" y="7"/>
                </a:cxn>
                <a:cxn ang="0">
                  <a:pos x="280" y="22"/>
                </a:cxn>
                <a:cxn ang="0">
                  <a:pos x="316" y="48"/>
                </a:cxn>
                <a:cxn ang="0">
                  <a:pos x="349" y="84"/>
                </a:cxn>
                <a:cxn ang="0">
                  <a:pos x="373" y="128"/>
                </a:cxn>
                <a:cxn ang="0">
                  <a:pos x="383" y="173"/>
                </a:cxn>
                <a:cxn ang="0">
                  <a:pos x="386" y="219"/>
                </a:cxn>
                <a:cxn ang="0">
                  <a:pos x="378" y="263"/>
                </a:cxn>
                <a:cxn ang="0">
                  <a:pos x="368" y="302"/>
                </a:cxn>
                <a:cxn ang="0">
                  <a:pos x="354" y="337"/>
                </a:cxn>
                <a:cxn ang="0">
                  <a:pos x="342" y="363"/>
                </a:cxn>
                <a:cxn ang="0">
                  <a:pos x="330" y="382"/>
                </a:cxn>
                <a:cxn ang="0">
                  <a:pos x="322" y="395"/>
                </a:cxn>
                <a:cxn ang="0">
                  <a:pos x="311" y="416"/>
                </a:cxn>
                <a:cxn ang="0">
                  <a:pos x="298" y="439"/>
                </a:cxn>
                <a:cxn ang="0">
                  <a:pos x="281" y="463"/>
                </a:cxn>
                <a:cxn ang="0">
                  <a:pos x="262" y="487"/>
                </a:cxn>
                <a:cxn ang="0">
                  <a:pos x="239" y="508"/>
                </a:cxn>
                <a:cxn ang="0">
                  <a:pos x="212" y="525"/>
                </a:cxn>
                <a:cxn ang="0">
                  <a:pos x="182" y="535"/>
                </a:cxn>
                <a:cxn ang="0">
                  <a:pos x="149" y="539"/>
                </a:cxn>
                <a:cxn ang="0">
                  <a:pos x="118" y="536"/>
                </a:cxn>
                <a:cxn ang="0">
                  <a:pos x="88" y="529"/>
                </a:cxn>
                <a:cxn ang="0">
                  <a:pos x="62" y="518"/>
                </a:cxn>
                <a:cxn ang="0">
                  <a:pos x="39" y="502"/>
                </a:cxn>
                <a:cxn ang="0">
                  <a:pos x="19" y="485"/>
                </a:cxn>
                <a:cxn ang="0">
                  <a:pos x="7" y="465"/>
                </a:cxn>
                <a:cxn ang="0">
                  <a:pos x="0" y="448"/>
                </a:cxn>
                <a:cxn ang="0">
                  <a:pos x="34" y="469"/>
                </a:cxn>
                <a:cxn ang="0">
                  <a:pos x="67" y="484"/>
                </a:cxn>
                <a:cxn ang="0">
                  <a:pos x="100" y="491"/>
                </a:cxn>
                <a:cxn ang="0">
                  <a:pos x="129" y="494"/>
                </a:cxn>
                <a:cxn ang="0">
                  <a:pos x="157" y="489"/>
                </a:cxn>
                <a:cxn ang="0">
                  <a:pos x="183" y="481"/>
                </a:cxn>
                <a:cxn ang="0">
                  <a:pos x="202" y="469"/>
                </a:cxn>
                <a:cxn ang="0">
                  <a:pos x="217" y="453"/>
                </a:cxn>
                <a:cxn ang="0">
                  <a:pos x="232" y="434"/>
                </a:cxn>
                <a:cxn ang="0">
                  <a:pos x="247" y="414"/>
                </a:cxn>
                <a:cxn ang="0">
                  <a:pos x="264" y="390"/>
                </a:cxn>
                <a:cxn ang="0">
                  <a:pos x="280" y="363"/>
                </a:cxn>
                <a:cxn ang="0">
                  <a:pos x="293" y="331"/>
                </a:cxn>
                <a:cxn ang="0">
                  <a:pos x="304" y="292"/>
                </a:cxn>
                <a:cxn ang="0">
                  <a:pos x="309" y="247"/>
                </a:cxn>
                <a:cxn ang="0">
                  <a:pos x="307" y="194"/>
                </a:cxn>
                <a:cxn ang="0">
                  <a:pos x="299" y="154"/>
                </a:cxn>
                <a:cxn ang="0">
                  <a:pos x="276" y="120"/>
                </a:cxn>
                <a:cxn ang="0">
                  <a:pos x="243" y="90"/>
                </a:cxn>
                <a:cxn ang="0">
                  <a:pos x="206" y="66"/>
                </a:cxn>
                <a:cxn ang="0">
                  <a:pos x="169" y="49"/>
                </a:cxn>
                <a:cxn ang="0">
                  <a:pos x="137" y="35"/>
                </a:cxn>
                <a:cxn ang="0">
                  <a:pos x="114" y="27"/>
                </a:cxn>
                <a:cxn ang="0">
                  <a:pos x="104" y="25"/>
                </a:cxn>
              </a:cxnLst>
              <a:rect l="0" t="0" r="r" b="b"/>
              <a:pathLst>
                <a:path w="387" h="540">
                  <a:moveTo>
                    <a:pt x="104" y="25"/>
                  </a:moveTo>
                  <a:lnTo>
                    <a:pt x="120" y="13"/>
                  </a:lnTo>
                  <a:lnTo>
                    <a:pt x="143" y="5"/>
                  </a:lnTo>
                  <a:lnTo>
                    <a:pt x="173" y="0"/>
                  </a:lnTo>
                  <a:lnTo>
                    <a:pt x="207" y="1"/>
                  </a:lnTo>
                  <a:lnTo>
                    <a:pt x="243" y="7"/>
                  </a:lnTo>
                  <a:lnTo>
                    <a:pt x="280" y="22"/>
                  </a:lnTo>
                  <a:lnTo>
                    <a:pt x="316" y="48"/>
                  </a:lnTo>
                  <a:lnTo>
                    <a:pt x="349" y="84"/>
                  </a:lnTo>
                  <a:lnTo>
                    <a:pt x="373" y="128"/>
                  </a:lnTo>
                  <a:lnTo>
                    <a:pt x="383" y="173"/>
                  </a:lnTo>
                  <a:lnTo>
                    <a:pt x="386" y="219"/>
                  </a:lnTo>
                  <a:lnTo>
                    <a:pt x="378" y="263"/>
                  </a:lnTo>
                  <a:lnTo>
                    <a:pt x="368" y="302"/>
                  </a:lnTo>
                  <a:lnTo>
                    <a:pt x="354" y="337"/>
                  </a:lnTo>
                  <a:lnTo>
                    <a:pt x="342" y="363"/>
                  </a:lnTo>
                  <a:lnTo>
                    <a:pt x="330" y="382"/>
                  </a:lnTo>
                  <a:lnTo>
                    <a:pt x="322" y="395"/>
                  </a:lnTo>
                  <a:lnTo>
                    <a:pt x="311" y="416"/>
                  </a:lnTo>
                  <a:lnTo>
                    <a:pt x="298" y="439"/>
                  </a:lnTo>
                  <a:lnTo>
                    <a:pt x="281" y="463"/>
                  </a:lnTo>
                  <a:lnTo>
                    <a:pt x="262" y="487"/>
                  </a:lnTo>
                  <a:lnTo>
                    <a:pt x="239" y="508"/>
                  </a:lnTo>
                  <a:lnTo>
                    <a:pt x="212" y="525"/>
                  </a:lnTo>
                  <a:lnTo>
                    <a:pt x="182" y="535"/>
                  </a:lnTo>
                  <a:lnTo>
                    <a:pt x="149" y="539"/>
                  </a:lnTo>
                  <a:lnTo>
                    <a:pt x="118" y="536"/>
                  </a:lnTo>
                  <a:lnTo>
                    <a:pt x="88" y="529"/>
                  </a:lnTo>
                  <a:lnTo>
                    <a:pt x="62" y="518"/>
                  </a:lnTo>
                  <a:lnTo>
                    <a:pt x="39" y="502"/>
                  </a:lnTo>
                  <a:lnTo>
                    <a:pt x="19" y="485"/>
                  </a:lnTo>
                  <a:lnTo>
                    <a:pt x="7" y="465"/>
                  </a:lnTo>
                  <a:lnTo>
                    <a:pt x="0" y="448"/>
                  </a:lnTo>
                  <a:lnTo>
                    <a:pt x="34" y="469"/>
                  </a:lnTo>
                  <a:lnTo>
                    <a:pt x="67" y="484"/>
                  </a:lnTo>
                  <a:lnTo>
                    <a:pt x="100" y="491"/>
                  </a:lnTo>
                  <a:lnTo>
                    <a:pt x="129" y="494"/>
                  </a:lnTo>
                  <a:lnTo>
                    <a:pt x="157" y="489"/>
                  </a:lnTo>
                  <a:lnTo>
                    <a:pt x="183" y="481"/>
                  </a:lnTo>
                  <a:lnTo>
                    <a:pt x="202" y="469"/>
                  </a:lnTo>
                  <a:lnTo>
                    <a:pt x="217" y="453"/>
                  </a:lnTo>
                  <a:lnTo>
                    <a:pt x="232" y="434"/>
                  </a:lnTo>
                  <a:lnTo>
                    <a:pt x="247" y="414"/>
                  </a:lnTo>
                  <a:lnTo>
                    <a:pt x="264" y="390"/>
                  </a:lnTo>
                  <a:lnTo>
                    <a:pt x="280" y="363"/>
                  </a:lnTo>
                  <a:lnTo>
                    <a:pt x="293" y="331"/>
                  </a:lnTo>
                  <a:lnTo>
                    <a:pt x="304" y="292"/>
                  </a:lnTo>
                  <a:lnTo>
                    <a:pt x="309" y="247"/>
                  </a:lnTo>
                  <a:lnTo>
                    <a:pt x="307" y="194"/>
                  </a:lnTo>
                  <a:lnTo>
                    <a:pt x="299" y="154"/>
                  </a:lnTo>
                  <a:lnTo>
                    <a:pt x="276" y="120"/>
                  </a:lnTo>
                  <a:lnTo>
                    <a:pt x="243" y="90"/>
                  </a:lnTo>
                  <a:lnTo>
                    <a:pt x="206" y="66"/>
                  </a:lnTo>
                  <a:lnTo>
                    <a:pt x="169" y="49"/>
                  </a:lnTo>
                  <a:lnTo>
                    <a:pt x="137" y="35"/>
                  </a:lnTo>
                  <a:lnTo>
                    <a:pt x="114" y="27"/>
                  </a:lnTo>
                  <a:lnTo>
                    <a:pt x="104" y="25"/>
                  </a:lnTo>
                </a:path>
              </a:pathLst>
            </a:custGeom>
            <a:solidFill>
              <a:srgbClr val="BFBFFF"/>
            </a:solidFill>
            <a:ln w="12700" cap="rnd" cmpd="sng">
              <a:solidFill>
                <a:srgbClr val="000000"/>
              </a:solidFill>
              <a:prstDash val="solid"/>
              <a:round/>
              <a:headEnd/>
              <a:tailEnd/>
            </a:ln>
            <a:effectLst>
              <a:outerShdw dist="107763" dir="2700000" algn="ctr" rotWithShape="0">
                <a:schemeClr val="bg2">
                  <a:alpha val="50000"/>
                </a:schemeClr>
              </a:outerShdw>
            </a:effectLst>
          </p:spPr>
          <p:txBody>
            <a:bodyPr/>
            <a:lstStyle/>
            <a:p>
              <a:pPr>
                <a:defRPr/>
              </a:pPr>
              <a:endParaRPr lang="en-US"/>
            </a:p>
          </p:txBody>
        </p:sp>
        <p:sp>
          <p:nvSpPr>
            <p:cNvPr id="3084" name="Freeform 12"/>
            <p:cNvSpPr>
              <a:spLocks/>
            </p:cNvSpPr>
            <p:nvPr/>
          </p:nvSpPr>
          <p:spPr bwMode="auto">
            <a:xfrm>
              <a:off x="5046" y="3615"/>
              <a:ext cx="136" cy="219"/>
            </a:xfrm>
            <a:custGeom>
              <a:avLst/>
              <a:gdLst/>
              <a:ahLst/>
              <a:cxnLst>
                <a:cxn ang="0">
                  <a:pos x="135" y="58"/>
                </a:cxn>
                <a:cxn ang="0">
                  <a:pos x="131" y="58"/>
                </a:cxn>
                <a:cxn ang="0">
                  <a:pos x="125" y="62"/>
                </a:cxn>
                <a:cxn ang="0">
                  <a:pos x="115" y="68"/>
                </a:cxn>
                <a:cxn ang="0">
                  <a:pos x="103" y="76"/>
                </a:cxn>
                <a:cxn ang="0">
                  <a:pos x="91" y="86"/>
                </a:cxn>
                <a:cxn ang="0">
                  <a:pos x="78" y="99"/>
                </a:cxn>
                <a:cxn ang="0">
                  <a:pos x="69" y="115"/>
                </a:cxn>
                <a:cxn ang="0">
                  <a:pos x="60" y="134"/>
                </a:cxn>
                <a:cxn ang="0">
                  <a:pos x="58" y="151"/>
                </a:cxn>
                <a:cxn ang="0">
                  <a:pos x="60" y="167"/>
                </a:cxn>
                <a:cxn ang="0">
                  <a:pos x="65" y="181"/>
                </a:cxn>
                <a:cxn ang="0">
                  <a:pos x="73" y="192"/>
                </a:cxn>
                <a:cxn ang="0">
                  <a:pos x="82" y="202"/>
                </a:cxn>
                <a:cxn ang="0">
                  <a:pos x="90" y="209"/>
                </a:cxn>
                <a:cxn ang="0">
                  <a:pos x="95" y="214"/>
                </a:cxn>
                <a:cxn ang="0">
                  <a:pos x="95" y="218"/>
                </a:cxn>
                <a:cxn ang="0">
                  <a:pos x="90" y="216"/>
                </a:cxn>
                <a:cxn ang="0">
                  <a:pos x="77" y="212"/>
                </a:cxn>
                <a:cxn ang="0">
                  <a:pos x="60" y="204"/>
                </a:cxn>
                <a:cxn ang="0">
                  <a:pos x="40" y="192"/>
                </a:cxn>
                <a:cxn ang="0">
                  <a:pos x="21" y="177"/>
                </a:cxn>
                <a:cxn ang="0">
                  <a:pos x="8" y="159"/>
                </a:cxn>
                <a:cxn ang="0">
                  <a:pos x="0" y="138"/>
                </a:cxn>
                <a:cxn ang="0">
                  <a:pos x="1" y="116"/>
                </a:cxn>
                <a:cxn ang="0">
                  <a:pos x="8" y="92"/>
                </a:cxn>
                <a:cxn ang="0">
                  <a:pos x="16" y="70"/>
                </a:cxn>
                <a:cxn ang="0">
                  <a:pos x="25" y="50"/>
                </a:cxn>
                <a:cxn ang="0">
                  <a:pos x="32" y="33"/>
                </a:cxn>
                <a:cxn ang="0">
                  <a:pos x="39" y="19"/>
                </a:cxn>
                <a:cxn ang="0">
                  <a:pos x="45" y="8"/>
                </a:cxn>
                <a:cxn ang="0">
                  <a:pos x="49" y="2"/>
                </a:cxn>
                <a:cxn ang="0">
                  <a:pos x="50" y="0"/>
                </a:cxn>
                <a:cxn ang="0">
                  <a:pos x="135" y="58"/>
                </a:cxn>
              </a:cxnLst>
              <a:rect l="0" t="0" r="r" b="b"/>
              <a:pathLst>
                <a:path w="136" h="219">
                  <a:moveTo>
                    <a:pt x="135" y="58"/>
                  </a:moveTo>
                  <a:lnTo>
                    <a:pt x="131" y="58"/>
                  </a:lnTo>
                  <a:lnTo>
                    <a:pt x="125" y="62"/>
                  </a:lnTo>
                  <a:lnTo>
                    <a:pt x="115" y="68"/>
                  </a:lnTo>
                  <a:lnTo>
                    <a:pt x="103" y="76"/>
                  </a:lnTo>
                  <a:lnTo>
                    <a:pt x="91" y="86"/>
                  </a:lnTo>
                  <a:lnTo>
                    <a:pt x="78" y="99"/>
                  </a:lnTo>
                  <a:lnTo>
                    <a:pt x="69" y="115"/>
                  </a:lnTo>
                  <a:lnTo>
                    <a:pt x="60" y="134"/>
                  </a:lnTo>
                  <a:lnTo>
                    <a:pt x="58" y="151"/>
                  </a:lnTo>
                  <a:lnTo>
                    <a:pt x="60" y="167"/>
                  </a:lnTo>
                  <a:lnTo>
                    <a:pt x="65" y="181"/>
                  </a:lnTo>
                  <a:lnTo>
                    <a:pt x="73" y="192"/>
                  </a:lnTo>
                  <a:lnTo>
                    <a:pt x="82" y="202"/>
                  </a:lnTo>
                  <a:lnTo>
                    <a:pt x="90" y="209"/>
                  </a:lnTo>
                  <a:lnTo>
                    <a:pt x="95" y="214"/>
                  </a:lnTo>
                  <a:lnTo>
                    <a:pt x="95" y="218"/>
                  </a:lnTo>
                  <a:lnTo>
                    <a:pt x="90" y="216"/>
                  </a:lnTo>
                  <a:lnTo>
                    <a:pt x="77" y="212"/>
                  </a:lnTo>
                  <a:lnTo>
                    <a:pt x="60" y="204"/>
                  </a:lnTo>
                  <a:lnTo>
                    <a:pt x="40" y="192"/>
                  </a:lnTo>
                  <a:lnTo>
                    <a:pt x="21" y="177"/>
                  </a:lnTo>
                  <a:lnTo>
                    <a:pt x="8" y="159"/>
                  </a:lnTo>
                  <a:lnTo>
                    <a:pt x="0" y="138"/>
                  </a:lnTo>
                  <a:lnTo>
                    <a:pt x="1" y="116"/>
                  </a:lnTo>
                  <a:lnTo>
                    <a:pt x="8" y="92"/>
                  </a:lnTo>
                  <a:lnTo>
                    <a:pt x="16" y="70"/>
                  </a:lnTo>
                  <a:lnTo>
                    <a:pt x="25" y="50"/>
                  </a:lnTo>
                  <a:lnTo>
                    <a:pt x="32" y="33"/>
                  </a:lnTo>
                  <a:lnTo>
                    <a:pt x="39" y="19"/>
                  </a:lnTo>
                  <a:lnTo>
                    <a:pt x="45" y="8"/>
                  </a:lnTo>
                  <a:lnTo>
                    <a:pt x="49" y="2"/>
                  </a:lnTo>
                  <a:lnTo>
                    <a:pt x="50" y="0"/>
                  </a:lnTo>
                  <a:lnTo>
                    <a:pt x="135" y="58"/>
                  </a:lnTo>
                </a:path>
              </a:pathLst>
            </a:custGeom>
            <a:solidFill>
              <a:srgbClr val="BFBFFF"/>
            </a:solidFill>
            <a:ln w="12700" cap="rnd" cmpd="sng">
              <a:solidFill>
                <a:srgbClr val="000000"/>
              </a:solidFill>
              <a:prstDash val="solid"/>
              <a:round/>
              <a:headEnd/>
              <a:tailEnd/>
            </a:ln>
            <a:effectLst>
              <a:outerShdw dist="107763" dir="2700000" algn="ctr" rotWithShape="0">
                <a:schemeClr val="bg2">
                  <a:alpha val="50000"/>
                </a:schemeClr>
              </a:outerShdw>
            </a:effectLst>
          </p:spPr>
          <p:txBody>
            <a:bodyPr/>
            <a:lstStyle/>
            <a:p>
              <a:pPr>
                <a:defRPr/>
              </a:pPr>
              <a:endParaRPr lang="en-US"/>
            </a:p>
          </p:txBody>
        </p:sp>
        <p:sp>
          <p:nvSpPr>
            <p:cNvPr id="3085" name="Freeform 13"/>
            <p:cNvSpPr>
              <a:spLocks/>
            </p:cNvSpPr>
            <p:nvPr/>
          </p:nvSpPr>
          <p:spPr bwMode="auto">
            <a:xfrm>
              <a:off x="5116" y="3522"/>
              <a:ext cx="204" cy="296"/>
            </a:xfrm>
            <a:custGeom>
              <a:avLst/>
              <a:gdLst/>
              <a:ahLst/>
              <a:cxnLst>
                <a:cxn ang="0">
                  <a:pos x="0" y="82"/>
                </a:cxn>
                <a:cxn ang="0">
                  <a:pos x="3" y="77"/>
                </a:cxn>
                <a:cxn ang="0">
                  <a:pos x="11" y="64"/>
                </a:cxn>
                <a:cxn ang="0">
                  <a:pos x="24" y="47"/>
                </a:cxn>
                <a:cxn ang="0">
                  <a:pos x="41" y="30"/>
                </a:cxn>
                <a:cxn ang="0">
                  <a:pos x="65" y="13"/>
                </a:cxn>
                <a:cxn ang="0">
                  <a:pos x="93" y="3"/>
                </a:cxn>
                <a:cxn ang="0">
                  <a:pos x="124" y="0"/>
                </a:cxn>
                <a:cxn ang="0">
                  <a:pos x="159" y="10"/>
                </a:cxn>
                <a:cxn ang="0">
                  <a:pos x="188" y="31"/>
                </a:cxn>
                <a:cxn ang="0">
                  <a:pos x="201" y="62"/>
                </a:cxn>
                <a:cxn ang="0">
                  <a:pos x="203" y="97"/>
                </a:cxn>
                <a:cxn ang="0">
                  <a:pos x="195" y="134"/>
                </a:cxn>
                <a:cxn ang="0">
                  <a:pos x="184" y="169"/>
                </a:cxn>
                <a:cxn ang="0">
                  <a:pos x="171" y="198"/>
                </a:cxn>
                <a:cxn ang="0">
                  <a:pos x="162" y="219"/>
                </a:cxn>
                <a:cxn ang="0">
                  <a:pos x="156" y="227"/>
                </a:cxn>
                <a:cxn ang="0">
                  <a:pos x="153" y="231"/>
                </a:cxn>
                <a:cxn ang="0">
                  <a:pos x="145" y="241"/>
                </a:cxn>
                <a:cxn ang="0">
                  <a:pos x="131" y="257"/>
                </a:cxn>
                <a:cxn ang="0">
                  <a:pos x="115" y="273"/>
                </a:cxn>
                <a:cxn ang="0">
                  <a:pos x="96" y="286"/>
                </a:cxn>
                <a:cxn ang="0">
                  <a:pos x="74" y="295"/>
                </a:cxn>
                <a:cxn ang="0">
                  <a:pos x="53" y="295"/>
                </a:cxn>
                <a:cxn ang="0">
                  <a:pos x="31" y="285"/>
                </a:cxn>
                <a:cxn ang="0">
                  <a:pos x="18" y="265"/>
                </a:cxn>
                <a:cxn ang="0">
                  <a:pos x="17" y="243"/>
                </a:cxn>
                <a:cxn ang="0">
                  <a:pos x="28" y="219"/>
                </a:cxn>
                <a:cxn ang="0">
                  <a:pos x="43" y="197"/>
                </a:cxn>
                <a:cxn ang="0">
                  <a:pos x="61" y="175"/>
                </a:cxn>
                <a:cxn ang="0">
                  <a:pos x="79" y="159"/>
                </a:cxn>
                <a:cxn ang="0">
                  <a:pos x="93" y="147"/>
                </a:cxn>
                <a:cxn ang="0">
                  <a:pos x="97" y="144"/>
                </a:cxn>
                <a:cxn ang="0">
                  <a:pos x="0" y="82"/>
                </a:cxn>
              </a:cxnLst>
              <a:rect l="0" t="0" r="r" b="b"/>
              <a:pathLst>
                <a:path w="204" h="296">
                  <a:moveTo>
                    <a:pt x="0" y="82"/>
                  </a:moveTo>
                  <a:lnTo>
                    <a:pt x="3" y="77"/>
                  </a:lnTo>
                  <a:lnTo>
                    <a:pt x="11" y="64"/>
                  </a:lnTo>
                  <a:lnTo>
                    <a:pt x="24" y="47"/>
                  </a:lnTo>
                  <a:lnTo>
                    <a:pt x="41" y="30"/>
                  </a:lnTo>
                  <a:lnTo>
                    <a:pt x="65" y="13"/>
                  </a:lnTo>
                  <a:lnTo>
                    <a:pt x="93" y="3"/>
                  </a:lnTo>
                  <a:lnTo>
                    <a:pt x="124" y="0"/>
                  </a:lnTo>
                  <a:lnTo>
                    <a:pt x="159" y="10"/>
                  </a:lnTo>
                  <a:lnTo>
                    <a:pt x="188" y="31"/>
                  </a:lnTo>
                  <a:lnTo>
                    <a:pt x="201" y="62"/>
                  </a:lnTo>
                  <a:lnTo>
                    <a:pt x="203" y="97"/>
                  </a:lnTo>
                  <a:lnTo>
                    <a:pt x="195" y="134"/>
                  </a:lnTo>
                  <a:lnTo>
                    <a:pt x="184" y="169"/>
                  </a:lnTo>
                  <a:lnTo>
                    <a:pt x="171" y="198"/>
                  </a:lnTo>
                  <a:lnTo>
                    <a:pt x="162" y="219"/>
                  </a:lnTo>
                  <a:lnTo>
                    <a:pt x="156" y="227"/>
                  </a:lnTo>
                  <a:lnTo>
                    <a:pt x="153" y="231"/>
                  </a:lnTo>
                  <a:lnTo>
                    <a:pt x="145" y="241"/>
                  </a:lnTo>
                  <a:lnTo>
                    <a:pt x="131" y="257"/>
                  </a:lnTo>
                  <a:lnTo>
                    <a:pt x="115" y="273"/>
                  </a:lnTo>
                  <a:lnTo>
                    <a:pt x="96" y="286"/>
                  </a:lnTo>
                  <a:lnTo>
                    <a:pt x="74" y="295"/>
                  </a:lnTo>
                  <a:lnTo>
                    <a:pt x="53" y="295"/>
                  </a:lnTo>
                  <a:lnTo>
                    <a:pt x="31" y="285"/>
                  </a:lnTo>
                  <a:lnTo>
                    <a:pt x="18" y="265"/>
                  </a:lnTo>
                  <a:lnTo>
                    <a:pt x="17" y="243"/>
                  </a:lnTo>
                  <a:lnTo>
                    <a:pt x="28" y="219"/>
                  </a:lnTo>
                  <a:lnTo>
                    <a:pt x="43" y="197"/>
                  </a:lnTo>
                  <a:lnTo>
                    <a:pt x="61" y="175"/>
                  </a:lnTo>
                  <a:lnTo>
                    <a:pt x="79" y="159"/>
                  </a:lnTo>
                  <a:lnTo>
                    <a:pt x="93" y="147"/>
                  </a:lnTo>
                  <a:lnTo>
                    <a:pt x="97" y="144"/>
                  </a:lnTo>
                  <a:lnTo>
                    <a:pt x="0" y="82"/>
                  </a:lnTo>
                </a:path>
              </a:pathLst>
            </a:custGeom>
            <a:solidFill>
              <a:srgbClr val="8F8FFF"/>
            </a:solidFill>
            <a:ln w="12700" cap="rnd" cmpd="sng">
              <a:solidFill>
                <a:srgbClr val="000000"/>
              </a:solidFill>
              <a:prstDash val="solid"/>
              <a:round/>
              <a:headEnd/>
              <a:tailEnd/>
            </a:ln>
            <a:effectLst>
              <a:outerShdw dist="107763" dir="2700000" algn="ctr" rotWithShape="0">
                <a:schemeClr val="bg2">
                  <a:alpha val="50000"/>
                </a:schemeClr>
              </a:outerShdw>
            </a:effectLst>
          </p:spPr>
          <p:txBody>
            <a:bodyPr/>
            <a:lstStyle/>
            <a:p>
              <a:pPr>
                <a:defRPr/>
              </a:pPr>
              <a:endParaRPr lang="en-US"/>
            </a:p>
          </p:txBody>
        </p:sp>
        <p:sp>
          <p:nvSpPr>
            <p:cNvPr id="3086" name="Freeform 14"/>
            <p:cNvSpPr>
              <a:spLocks/>
            </p:cNvSpPr>
            <p:nvPr/>
          </p:nvSpPr>
          <p:spPr bwMode="auto">
            <a:xfrm>
              <a:off x="4258" y="3093"/>
              <a:ext cx="306" cy="317"/>
            </a:xfrm>
            <a:custGeom>
              <a:avLst/>
              <a:gdLst/>
              <a:ahLst/>
              <a:cxnLst>
                <a:cxn ang="0">
                  <a:pos x="275" y="0"/>
                </a:cxn>
                <a:cxn ang="0">
                  <a:pos x="271" y="0"/>
                </a:cxn>
                <a:cxn ang="0">
                  <a:pos x="257" y="2"/>
                </a:cxn>
                <a:cxn ang="0">
                  <a:pos x="236" y="6"/>
                </a:cxn>
                <a:cxn ang="0">
                  <a:pos x="211" y="14"/>
                </a:cxn>
                <a:cxn ang="0">
                  <a:pos x="183" y="26"/>
                </a:cxn>
                <a:cxn ang="0">
                  <a:pos x="153" y="40"/>
                </a:cxn>
                <a:cxn ang="0">
                  <a:pos x="121" y="60"/>
                </a:cxn>
                <a:cxn ang="0">
                  <a:pos x="93" y="86"/>
                </a:cxn>
                <a:cxn ang="0">
                  <a:pos x="68" y="115"/>
                </a:cxn>
                <a:cxn ang="0">
                  <a:pos x="45" y="150"/>
                </a:cxn>
                <a:cxn ang="0">
                  <a:pos x="27" y="186"/>
                </a:cxn>
                <a:cxn ang="0">
                  <a:pos x="12" y="223"/>
                </a:cxn>
                <a:cxn ang="0">
                  <a:pos x="4" y="256"/>
                </a:cxn>
                <a:cxn ang="0">
                  <a:pos x="0" y="284"/>
                </a:cxn>
                <a:cxn ang="0">
                  <a:pos x="3" y="304"/>
                </a:cxn>
                <a:cxn ang="0">
                  <a:pos x="13" y="316"/>
                </a:cxn>
                <a:cxn ang="0">
                  <a:pos x="26" y="316"/>
                </a:cxn>
                <a:cxn ang="0">
                  <a:pos x="35" y="308"/>
                </a:cxn>
                <a:cxn ang="0">
                  <a:pos x="45" y="296"/>
                </a:cxn>
                <a:cxn ang="0">
                  <a:pos x="53" y="277"/>
                </a:cxn>
                <a:cxn ang="0">
                  <a:pos x="60" y="254"/>
                </a:cxn>
                <a:cxn ang="0">
                  <a:pos x="68" y="230"/>
                </a:cxn>
                <a:cxn ang="0">
                  <a:pos x="75" y="206"/>
                </a:cxn>
                <a:cxn ang="0">
                  <a:pos x="81" y="182"/>
                </a:cxn>
                <a:cxn ang="0">
                  <a:pos x="92" y="159"/>
                </a:cxn>
                <a:cxn ang="0">
                  <a:pos x="104" y="137"/>
                </a:cxn>
                <a:cxn ang="0">
                  <a:pos x="121" y="115"/>
                </a:cxn>
                <a:cxn ang="0">
                  <a:pos x="138" y="95"/>
                </a:cxn>
                <a:cxn ang="0">
                  <a:pos x="159" y="77"/>
                </a:cxn>
                <a:cxn ang="0">
                  <a:pos x="182" y="61"/>
                </a:cxn>
                <a:cxn ang="0">
                  <a:pos x="206" y="47"/>
                </a:cxn>
                <a:cxn ang="0">
                  <a:pos x="231" y="39"/>
                </a:cxn>
                <a:cxn ang="0">
                  <a:pos x="259" y="30"/>
                </a:cxn>
                <a:cxn ang="0">
                  <a:pos x="280" y="22"/>
                </a:cxn>
                <a:cxn ang="0">
                  <a:pos x="295" y="16"/>
                </a:cxn>
                <a:cxn ang="0">
                  <a:pos x="302" y="11"/>
                </a:cxn>
                <a:cxn ang="0">
                  <a:pos x="305" y="6"/>
                </a:cxn>
                <a:cxn ang="0">
                  <a:pos x="300" y="4"/>
                </a:cxn>
                <a:cxn ang="0">
                  <a:pos x="290" y="1"/>
                </a:cxn>
                <a:cxn ang="0">
                  <a:pos x="275" y="0"/>
                </a:cxn>
              </a:cxnLst>
              <a:rect l="0" t="0" r="r" b="b"/>
              <a:pathLst>
                <a:path w="306" h="317">
                  <a:moveTo>
                    <a:pt x="275" y="0"/>
                  </a:moveTo>
                  <a:lnTo>
                    <a:pt x="271" y="0"/>
                  </a:lnTo>
                  <a:lnTo>
                    <a:pt x="257" y="2"/>
                  </a:lnTo>
                  <a:lnTo>
                    <a:pt x="236" y="6"/>
                  </a:lnTo>
                  <a:lnTo>
                    <a:pt x="211" y="14"/>
                  </a:lnTo>
                  <a:lnTo>
                    <a:pt x="183" y="26"/>
                  </a:lnTo>
                  <a:lnTo>
                    <a:pt x="153" y="40"/>
                  </a:lnTo>
                  <a:lnTo>
                    <a:pt x="121" y="60"/>
                  </a:lnTo>
                  <a:lnTo>
                    <a:pt x="93" y="86"/>
                  </a:lnTo>
                  <a:lnTo>
                    <a:pt x="68" y="115"/>
                  </a:lnTo>
                  <a:lnTo>
                    <a:pt x="45" y="150"/>
                  </a:lnTo>
                  <a:lnTo>
                    <a:pt x="27" y="186"/>
                  </a:lnTo>
                  <a:lnTo>
                    <a:pt x="12" y="223"/>
                  </a:lnTo>
                  <a:lnTo>
                    <a:pt x="4" y="256"/>
                  </a:lnTo>
                  <a:lnTo>
                    <a:pt x="0" y="284"/>
                  </a:lnTo>
                  <a:lnTo>
                    <a:pt x="3" y="304"/>
                  </a:lnTo>
                  <a:lnTo>
                    <a:pt x="13" y="316"/>
                  </a:lnTo>
                  <a:lnTo>
                    <a:pt x="26" y="316"/>
                  </a:lnTo>
                  <a:lnTo>
                    <a:pt x="35" y="308"/>
                  </a:lnTo>
                  <a:lnTo>
                    <a:pt x="45" y="296"/>
                  </a:lnTo>
                  <a:lnTo>
                    <a:pt x="53" y="277"/>
                  </a:lnTo>
                  <a:lnTo>
                    <a:pt x="60" y="254"/>
                  </a:lnTo>
                  <a:lnTo>
                    <a:pt x="68" y="230"/>
                  </a:lnTo>
                  <a:lnTo>
                    <a:pt x="75" y="206"/>
                  </a:lnTo>
                  <a:lnTo>
                    <a:pt x="81" y="182"/>
                  </a:lnTo>
                  <a:lnTo>
                    <a:pt x="92" y="159"/>
                  </a:lnTo>
                  <a:lnTo>
                    <a:pt x="104" y="137"/>
                  </a:lnTo>
                  <a:lnTo>
                    <a:pt x="121" y="115"/>
                  </a:lnTo>
                  <a:lnTo>
                    <a:pt x="138" y="95"/>
                  </a:lnTo>
                  <a:lnTo>
                    <a:pt x="159" y="77"/>
                  </a:lnTo>
                  <a:lnTo>
                    <a:pt x="182" y="61"/>
                  </a:lnTo>
                  <a:lnTo>
                    <a:pt x="206" y="47"/>
                  </a:lnTo>
                  <a:lnTo>
                    <a:pt x="231" y="39"/>
                  </a:lnTo>
                  <a:lnTo>
                    <a:pt x="259" y="30"/>
                  </a:lnTo>
                  <a:lnTo>
                    <a:pt x="280" y="22"/>
                  </a:lnTo>
                  <a:lnTo>
                    <a:pt x="295" y="16"/>
                  </a:lnTo>
                  <a:lnTo>
                    <a:pt x="302" y="11"/>
                  </a:lnTo>
                  <a:lnTo>
                    <a:pt x="305" y="6"/>
                  </a:lnTo>
                  <a:lnTo>
                    <a:pt x="300" y="4"/>
                  </a:lnTo>
                  <a:lnTo>
                    <a:pt x="290" y="1"/>
                  </a:lnTo>
                  <a:lnTo>
                    <a:pt x="275" y="0"/>
                  </a:lnTo>
                </a:path>
              </a:pathLst>
            </a:custGeom>
            <a:solidFill>
              <a:srgbClr val="943326"/>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87" name="Freeform 15"/>
            <p:cNvSpPr>
              <a:spLocks/>
            </p:cNvSpPr>
            <p:nvPr/>
          </p:nvSpPr>
          <p:spPr bwMode="auto">
            <a:xfrm>
              <a:off x="4321" y="3123"/>
              <a:ext cx="305" cy="352"/>
            </a:xfrm>
            <a:custGeom>
              <a:avLst/>
              <a:gdLst/>
              <a:ahLst/>
              <a:cxnLst>
                <a:cxn ang="0">
                  <a:pos x="260" y="44"/>
                </a:cxn>
                <a:cxn ang="0">
                  <a:pos x="263" y="44"/>
                </a:cxn>
                <a:cxn ang="0">
                  <a:pos x="270" y="42"/>
                </a:cxn>
                <a:cxn ang="0">
                  <a:pos x="279" y="40"/>
                </a:cxn>
                <a:cxn ang="0">
                  <a:pos x="288" y="37"/>
                </a:cxn>
                <a:cxn ang="0">
                  <a:pos x="297" y="32"/>
                </a:cxn>
                <a:cxn ang="0">
                  <a:pos x="302" y="28"/>
                </a:cxn>
                <a:cxn ang="0">
                  <a:pos x="304" y="20"/>
                </a:cxn>
                <a:cxn ang="0">
                  <a:pos x="298" y="14"/>
                </a:cxn>
                <a:cxn ang="0">
                  <a:pos x="291" y="7"/>
                </a:cxn>
                <a:cxn ang="0">
                  <a:pos x="282" y="3"/>
                </a:cxn>
                <a:cxn ang="0">
                  <a:pos x="271" y="0"/>
                </a:cxn>
                <a:cxn ang="0">
                  <a:pos x="260" y="0"/>
                </a:cxn>
                <a:cxn ang="0">
                  <a:pos x="245" y="2"/>
                </a:cxn>
                <a:cxn ang="0">
                  <a:pos x="227" y="7"/>
                </a:cxn>
                <a:cxn ang="0">
                  <a:pos x="205" y="13"/>
                </a:cxn>
                <a:cxn ang="0">
                  <a:pos x="177" y="25"/>
                </a:cxn>
                <a:cxn ang="0">
                  <a:pos x="150" y="37"/>
                </a:cxn>
                <a:cxn ang="0">
                  <a:pos x="125" y="52"/>
                </a:cxn>
                <a:cxn ang="0">
                  <a:pos x="104" y="68"/>
                </a:cxn>
                <a:cxn ang="0">
                  <a:pos x="85" y="88"/>
                </a:cxn>
                <a:cxn ang="0">
                  <a:pos x="69" y="107"/>
                </a:cxn>
                <a:cxn ang="0">
                  <a:pos x="57" y="127"/>
                </a:cxn>
                <a:cxn ang="0">
                  <a:pos x="45" y="147"/>
                </a:cxn>
                <a:cxn ang="0">
                  <a:pos x="37" y="168"/>
                </a:cxn>
                <a:cxn ang="0">
                  <a:pos x="29" y="189"/>
                </a:cxn>
                <a:cxn ang="0">
                  <a:pos x="20" y="214"/>
                </a:cxn>
                <a:cxn ang="0">
                  <a:pos x="13" y="240"/>
                </a:cxn>
                <a:cxn ang="0">
                  <a:pos x="6" y="266"/>
                </a:cxn>
                <a:cxn ang="0">
                  <a:pos x="1" y="289"/>
                </a:cxn>
                <a:cxn ang="0">
                  <a:pos x="0" y="310"/>
                </a:cxn>
                <a:cxn ang="0">
                  <a:pos x="1" y="324"/>
                </a:cxn>
                <a:cxn ang="0">
                  <a:pos x="6" y="335"/>
                </a:cxn>
                <a:cxn ang="0">
                  <a:pos x="14" y="340"/>
                </a:cxn>
                <a:cxn ang="0">
                  <a:pos x="20" y="345"/>
                </a:cxn>
                <a:cxn ang="0">
                  <a:pos x="26" y="348"/>
                </a:cxn>
                <a:cxn ang="0">
                  <a:pos x="29" y="351"/>
                </a:cxn>
                <a:cxn ang="0">
                  <a:pos x="33" y="348"/>
                </a:cxn>
                <a:cxn ang="0">
                  <a:pos x="35" y="343"/>
                </a:cxn>
                <a:cxn ang="0">
                  <a:pos x="40" y="334"/>
                </a:cxn>
                <a:cxn ang="0">
                  <a:pos x="44" y="320"/>
                </a:cxn>
                <a:cxn ang="0">
                  <a:pos x="51" y="297"/>
                </a:cxn>
                <a:cxn ang="0">
                  <a:pos x="59" y="267"/>
                </a:cxn>
                <a:cxn ang="0">
                  <a:pos x="71" y="230"/>
                </a:cxn>
                <a:cxn ang="0">
                  <a:pos x="88" y="191"/>
                </a:cxn>
                <a:cxn ang="0">
                  <a:pos x="114" y="150"/>
                </a:cxn>
                <a:cxn ang="0">
                  <a:pos x="150" y="110"/>
                </a:cxn>
                <a:cxn ang="0">
                  <a:pos x="198" y="74"/>
                </a:cxn>
                <a:cxn ang="0">
                  <a:pos x="260" y="44"/>
                </a:cxn>
              </a:cxnLst>
              <a:rect l="0" t="0" r="r" b="b"/>
              <a:pathLst>
                <a:path w="305" h="352">
                  <a:moveTo>
                    <a:pt x="260" y="44"/>
                  </a:moveTo>
                  <a:lnTo>
                    <a:pt x="263" y="44"/>
                  </a:lnTo>
                  <a:lnTo>
                    <a:pt x="270" y="42"/>
                  </a:lnTo>
                  <a:lnTo>
                    <a:pt x="279" y="40"/>
                  </a:lnTo>
                  <a:lnTo>
                    <a:pt x="288" y="37"/>
                  </a:lnTo>
                  <a:lnTo>
                    <a:pt x="297" y="32"/>
                  </a:lnTo>
                  <a:lnTo>
                    <a:pt x="302" y="28"/>
                  </a:lnTo>
                  <a:lnTo>
                    <a:pt x="304" y="20"/>
                  </a:lnTo>
                  <a:lnTo>
                    <a:pt x="298" y="14"/>
                  </a:lnTo>
                  <a:lnTo>
                    <a:pt x="291" y="7"/>
                  </a:lnTo>
                  <a:lnTo>
                    <a:pt x="282" y="3"/>
                  </a:lnTo>
                  <a:lnTo>
                    <a:pt x="271" y="0"/>
                  </a:lnTo>
                  <a:lnTo>
                    <a:pt x="260" y="0"/>
                  </a:lnTo>
                  <a:lnTo>
                    <a:pt x="245" y="2"/>
                  </a:lnTo>
                  <a:lnTo>
                    <a:pt x="227" y="7"/>
                  </a:lnTo>
                  <a:lnTo>
                    <a:pt x="205" y="13"/>
                  </a:lnTo>
                  <a:lnTo>
                    <a:pt x="177" y="25"/>
                  </a:lnTo>
                  <a:lnTo>
                    <a:pt x="150" y="37"/>
                  </a:lnTo>
                  <a:lnTo>
                    <a:pt x="125" y="52"/>
                  </a:lnTo>
                  <a:lnTo>
                    <a:pt x="104" y="68"/>
                  </a:lnTo>
                  <a:lnTo>
                    <a:pt x="85" y="88"/>
                  </a:lnTo>
                  <a:lnTo>
                    <a:pt x="69" y="107"/>
                  </a:lnTo>
                  <a:lnTo>
                    <a:pt x="57" y="127"/>
                  </a:lnTo>
                  <a:lnTo>
                    <a:pt x="45" y="147"/>
                  </a:lnTo>
                  <a:lnTo>
                    <a:pt x="37" y="168"/>
                  </a:lnTo>
                  <a:lnTo>
                    <a:pt x="29" y="189"/>
                  </a:lnTo>
                  <a:lnTo>
                    <a:pt x="20" y="214"/>
                  </a:lnTo>
                  <a:lnTo>
                    <a:pt x="13" y="240"/>
                  </a:lnTo>
                  <a:lnTo>
                    <a:pt x="6" y="266"/>
                  </a:lnTo>
                  <a:lnTo>
                    <a:pt x="1" y="289"/>
                  </a:lnTo>
                  <a:lnTo>
                    <a:pt x="0" y="310"/>
                  </a:lnTo>
                  <a:lnTo>
                    <a:pt x="1" y="324"/>
                  </a:lnTo>
                  <a:lnTo>
                    <a:pt x="6" y="335"/>
                  </a:lnTo>
                  <a:lnTo>
                    <a:pt x="14" y="340"/>
                  </a:lnTo>
                  <a:lnTo>
                    <a:pt x="20" y="345"/>
                  </a:lnTo>
                  <a:lnTo>
                    <a:pt x="26" y="348"/>
                  </a:lnTo>
                  <a:lnTo>
                    <a:pt x="29" y="351"/>
                  </a:lnTo>
                  <a:lnTo>
                    <a:pt x="33" y="348"/>
                  </a:lnTo>
                  <a:lnTo>
                    <a:pt x="35" y="343"/>
                  </a:lnTo>
                  <a:lnTo>
                    <a:pt x="40" y="334"/>
                  </a:lnTo>
                  <a:lnTo>
                    <a:pt x="44" y="320"/>
                  </a:lnTo>
                  <a:lnTo>
                    <a:pt x="51" y="297"/>
                  </a:lnTo>
                  <a:lnTo>
                    <a:pt x="59" y="267"/>
                  </a:lnTo>
                  <a:lnTo>
                    <a:pt x="71" y="230"/>
                  </a:lnTo>
                  <a:lnTo>
                    <a:pt x="88" y="191"/>
                  </a:lnTo>
                  <a:lnTo>
                    <a:pt x="114" y="150"/>
                  </a:lnTo>
                  <a:lnTo>
                    <a:pt x="150" y="110"/>
                  </a:lnTo>
                  <a:lnTo>
                    <a:pt x="198" y="74"/>
                  </a:lnTo>
                  <a:lnTo>
                    <a:pt x="260" y="44"/>
                  </a:lnTo>
                </a:path>
              </a:pathLst>
            </a:custGeom>
            <a:solidFill>
              <a:srgbClr val="943326"/>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88" name="Freeform 16"/>
            <p:cNvSpPr>
              <a:spLocks/>
            </p:cNvSpPr>
            <p:nvPr/>
          </p:nvSpPr>
          <p:spPr bwMode="auto">
            <a:xfrm>
              <a:off x="4405" y="3194"/>
              <a:ext cx="219" cy="276"/>
            </a:xfrm>
            <a:custGeom>
              <a:avLst/>
              <a:gdLst/>
              <a:ahLst/>
              <a:cxnLst>
                <a:cxn ang="0">
                  <a:pos x="56" y="249"/>
                </a:cxn>
                <a:cxn ang="0">
                  <a:pos x="57" y="243"/>
                </a:cxn>
                <a:cxn ang="0">
                  <a:pos x="59" y="228"/>
                </a:cxn>
                <a:cxn ang="0">
                  <a:pos x="61" y="207"/>
                </a:cxn>
                <a:cxn ang="0">
                  <a:pos x="66" y="180"/>
                </a:cxn>
                <a:cxn ang="0">
                  <a:pos x="74" y="151"/>
                </a:cxn>
                <a:cxn ang="0">
                  <a:pos x="84" y="123"/>
                </a:cxn>
                <a:cxn ang="0">
                  <a:pos x="98" y="96"/>
                </a:cxn>
                <a:cxn ang="0">
                  <a:pos x="114" y="75"/>
                </a:cxn>
                <a:cxn ang="0">
                  <a:pos x="134" y="56"/>
                </a:cxn>
                <a:cxn ang="0">
                  <a:pos x="153" y="40"/>
                </a:cxn>
                <a:cxn ang="0">
                  <a:pos x="171" y="27"/>
                </a:cxn>
                <a:cxn ang="0">
                  <a:pos x="186" y="17"/>
                </a:cxn>
                <a:cxn ang="0">
                  <a:pos x="200" y="9"/>
                </a:cxn>
                <a:cxn ang="0">
                  <a:pos x="209" y="4"/>
                </a:cxn>
                <a:cxn ang="0">
                  <a:pos x="215" y="1"/>
                </a:cxn>
                <a:cxn ang="0">
                  <a:pos x="218" y="0"/>
                </a:cxn>
                <a:cxn ang="0">
                  <a:pos x="214" y="0"/>
                </a:cxn>
                <a:cxn ang="0">
                  <a:pos x="203" y="1"/>
                </a:cxn>
                <a:cxn ang="0">
                  <a:pos x="187" y="3"/>
                </a:cxn>
                <a:cxn ang="0">
                  <a:pos x="167" y="9"/>
                </a:cxn>
                <a:cxn ang="0">
                  <a:pos x="146" y="17"/>
                </a:cxn>
                <a:cxn ang="0">
                  <a:pos x="120" y="32"/>
                </a:cxn>
                <a:cxn ang="0">
                  <a:pos x="97" y="52"/>
                </a:cxn>
                <a:cxn ang="0">
                  <a:pos x="74" y="80"/>
                </a:cxn>
                <a:cxn ang="0">
                  <a:pos x="55" y="110"/>
                </a:cxn>
                <a:cxn ang="0">
                  <a:pos x="39" y="145"/>
                </a:cxn>
                <a:cxn ang="0">
                  <a:pos x="27" y="177"/>
                </a:cxn>
                <a:cxn ang="0">
                  <a:pos x="16" y="208"/>
                </a:cxn>
                <a:cxn ang="0">
                  <a:pos x="10" y="234"/>
                </a:cxn>
                <a:cxn ang="0">
                  <a:pos x="4" y="256"/>
                </a:cxn>
                <a:cxn ang="0">
                  <a:pos x="2" y="269"/>
                </a:cxn>
                <a:cxn ang="0">
                  <a:pos x="0" y="275"/>
                </a:cxn>
                <a:cxn ang="0">
                  <a:pos x="3" y="273"/>
                </a:cxn>
                <a:cxn ang="0">
                  <a:pos x="8" y="273"/>
                </a:cxn>
                <a:cxn ang="0">
                  <a:pos x="16" y="273"/>
                </a:cxn>
                <a:cxn ang="0">
                  <a:pos x="27" y="272"/>
                </a:cxn>
                <a:cxn ang="0">
                  <a:pos x="36" y="268"/>
                </a:cxn>
                <a:cxn ang="0">
                  <a:pos x="45" y="264"/>
                </a:cxn>
                <a:cxn ang="0">
                  <a:pos x="53" y="258"/>
                </a:cxn>
                <a:cxn ang="0">
                  <a:pos x="56" y="249"/>
                </a:cxn>
              </a:cxnLst>
              <a:rect l="0" t="0" r="r" b="b"/>
              <a:pathLst>
                <a:path w="219" h="276">
                  <a:moveTo>
                    <a:pt x="56" y="249"/>
                  </a:moveTo>
                  <a:lnTo>
                    <a:pt x="57" y="243"/>
                  </a:lnTo>
                  <a:lnTo>
                    <a:pt x="59" y="228"/>
                  </a:lnTo>
                  <a:lnTo>
                    <a:pt x="61" y="207"/>
                  </a:lnTo>
                  <a:lnTo>
                    <a:pt x="66" y="180"/>
                  </a:lnTo>
                  <a:lnTo>
                    <a:pt x="74" y="151"/>
                  </a:lnTo>
                  <a:lnTo>
                    <a:pt x="84" y="123"/>
                  </a:lnTo>
                  <a:lnTo>
                    <a:pt x="98" y="96"/>
                  </a:lnTo>
                  <a:lnTo>
                    <a:pt x="114" y="75"/>
                  </a:lnTo>
                  <a:lnTo>
                    <a:pt x="134" y="56"/>
                  </a:lnTo>
                  <a:lnTo>
                    <a:pt x="153" y="40"/>
                  </a:lnTo>
                  <a:lnTo>
                    <a:pt x="171" y="27"/>
                  </a:lnTo>
                  <a:lnTo>
                    <a:pt x="186" y="17"/>
                  </a:lnTo>
                  <a:lnTo>
                    <a:pt x="200" y="9"/>
                  </a:lnTo>
                  <a:lnTo>
                    <a:pt x="209" y="4"/>
                  </a:lnTo>
                  <a:lnTo>
                    <a:pt x="215" y="1"/>
                  </a:lnTo>
                  <a:lnTo>
                    <a:pt x="218" y="0"/>
                  </a:lnTo>
                  <a:lnTo>
                    <a:pt x="214" y="0"/>
                  </a:lnTo>
                  <a:lnTo>
                    <a:pt x="203" y="1"/>
                  </a:lnTo>
                  <a:lnTo>
                    <a:pt x="187" y="3"/>
                  </a:lnTo>
                  <a:lnTo>
                    <a:pt x="167" y="9"/>
                  </a:lnTo>
                  <a:lnTo>
                    <a:pt x="146" y="17"/>
                  </a:lnTo>
                  <a:lnTo>
                    <a:pt x="120" y="32"/>
                  </a:lnTo>
                  <a:lnTo>
                    <a:pt x="97" y="52"/>
                  </a:lnTo>
                  <a:lnTo>
                    <a:pt x="74" y="80"/>
                  </a:lnTo>
                  <a:lnTo>
                    <a:pt x="55" y="110"/>
                  </a:lnTo>
                  <a:lnTo>
                    <a:pt x="39" y="145"/>
                  </a:lnTo>
                  <a:lnTo>
                    <a:pt x="27" y="177"/>
                  </a:lnTo>
                  <a:lnTo>
                    <a:pt x="16" y="208"/>
                  </a:lnTo>
                  <a:lnTo>
                    <a:pt x="10" y="234"/>
                  </a:lnTo>
                  <a:lnTo>
                    <a:pt x="4" y="256"/>
                  </a:lnTo>
                  <a:lnTo>
                    <a:pt x="2" y="269"/>
                  </a:lnTo>
                  <a:lnTo>
                    <a:pt x="0" y="275"/>
                  </a:lnTo>
                  <a:lnTo>
                    <a:pt x="3" y="273"/>
                  </a:lnTo>
                  <a:lnTo>
                    <a:pt x="8" y="273"/>
                  </a:lnTo>
                  <a:lnTo>
                    <a:pt x="16" y="273"/>
                  </a:lnTo>
                  <a:lnTo>
                    <a:pt x="27" y="272"/>
                  </a:lnTo>
                  <a:lnTo>
                    <a:pt x="36" y="268"/>
                  </a:lnTo>
                  <a:lnTo>
                    <a:pt x="45" y="264"/>
                  </a:lnTo>
                  <a:lnTo>
                    <a:pt x="53" y="258"/>
                  </a:lnTo>
                  <a:lnTo>
                    <a:pt x="56" y="249"/>
                  </a:lnTo>
                </a:path>
              </a:pathLst>
            </a:custGeom>
            <a:solidFill>
              <a:srgbClr val="943326"/>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89" name="Freeform 17"/>
            <p:cNvSpPr>
              <a:spLocks/>
            </p:cNvSpPr>
            <p:nvPr/>
          </p:nvSpPr>
          <p:spPr bwMode="auto">
            <a:xfrm>
              <a:off x="4203" y="3489"/>
              <a:ext cx="169" cy="307"/>
            </a:xfrm>
            <a:custGeom>
              <a:avLst/>
              <a:gdLst/>
              <a:ahLst/>
              <a:cxnLst>
                <a:cxn ang="0">
                  <a:pos x="168" y="0"/>
                </a:cxn>
                <a:cxn ang="0">
                  <a:pos x="134" y="3"/>
                </a:cxn>
                <a:cxn ang="0">
                  <a:pos x="131" y="5"/>
                </a:cxn>
                <a:cxn ang="0">
                  <a:pos x="122" y="12"/>
                </a:cxn>
                <a:cxn ang="0">
                  <a:pos x="107" y="25"/>
                </a:cxn>
                <a:cxn ang="0">
                  <a:pos x="89" y="43"/>
                </a:cxn>
                <a:cxn ang="0">
                  <a:pos x="70" y="65"/>
                </a:cxn>
                <a:cxn ang="0">
                  <a:pos x="53" y="93"/>
                </a:cxn>
                <a:cxn ang="0">
                  <a:pos x="36" y="124"/>
                </a:cxn>
                <a:cxn ang="0">
                  <a:pos x="21" y="159"/>
                </a:cxn>
                <a:cxn ang="0">
                  <a:pos x="12" y="193"/>
                </a:cxn>
                <a:cxn ang="0">
                  <a:pos x="6" y="223"/>
                </a:cxn>
                <a:cxn ang="0">
                  <a:pos x="2" y="247"/>
                </a:cxn>
                <a:cxn ang="0">
                  <a:pos x="0" y="268"/>
                </a:cxn>
                <a:cxn ang="0">
                  <a:pos x="0" y="284"/>
                </a:cxn>
                <a:cxn ang="0">
                  <a:pos x="1" y="295"/>
                </a:cxn>
                <a:cxn ang="0">
                  <a:pos x="1" y="302"/>
                </a:cxn>
                <a:cxn ang="0">
                  <a:pos x="1" y="306"/>
                </a:cxn>
                <a:cxn ang="0">
                  <a:pos x="3" y="302"/>
                </a:cxn>
                <a:cxn ang="0">
                  <a:pos x="6" y="296"/>
                </a:cxn>
                <a:cxn ang="0">
                  <a:pos x="12" y="287"/>
                </a:cxn>
                <a:cxn ang="0">
                  <a:pos x="17" y="275"/>
                </a:cxn>
                <a:cxn ang="0">
                  <a:pos x="24" y="261"/>
                </a:cxn>
                <a:cxn ang="0">
                  <a:pos x="29" y="246"/>
                </a:cxn>
                <a:cxn ang="0">
                  <a:pos x="33" y="232"/>
                </a:cxn>
                <a:cxn ang="0">
                  <a:pos x="34" y="219"/>
                </a:cxn>
                <a:cxn ang="0">
                  <a:pos x="36" y="202"/>
                </a:cxn>
                <a:cxn ang="0">
                  <a:pos x="38" y="183"/>
                </a:cxn>
                <a:cxn ang="0">
                  <a:pos x="42" y="161"/>
                </a:cxn>
                <a:cxn ang="0">
                  <a:pos x="53" y="136"/>
                </a:cxn>
                <a:cxn ang="0">
                  <a:pos x="68" y="108"/>
                </a:cxn>
                <a:cxn ang="0">
                  <a:pos x="91" y="76"/>
                </a:cxn>
                <a:cxn ang="0">
                  <a:pos x="124" y="39"/>
                </a:cxn>
                <a:cxn ang="0">
                  <a:pos x="168" y="0"/>
                </a:cxn>
              </a:cxnLst>
              <a:rect l="0" t="0" r="r" b="b"/>
              <a:pathLst>
                <a:path w="169" h="307">
                  <a:moveTo>
                    <a:pt x="168" y="0"/>
                  </a:moveTo>
                  <a:lnTo>
                    <a:pt x="134" y="3"/>
                  </a:lnTo>
                  <a:lnTo>
                    <a:pt x="131" y="5"/>
                  </a:lnTo>
                  <a:lnTo>
                    <a:pt x="122" y="12"/>
                  </a:lnTo>
                  <a:lnTo>
                    <a:pt x="107" y="25"/>
                  </a:lnTo>
                  <a:lnTo>
                    <a:pt x="89" y="43"/>
                  </a:lnTo>
                  <a:lnTo>
                    <a:pt x="70" y="65"/>
                  </a:lnTo>
                  <a:lnTo>
                    <a:pt x="53" y="93"/>
                  </a:lnTo>
                  <a:lnTo>
                    <a:pt x="36" y="124"/>
                  </a:lnTo>
                  <a:lnTo>
                    <a:pt x="21" y="159"/>
                  </a:lnTo>
                  <a:lnTo>
                    <a:pt x="12" y="193"/>
                  </a:lnTo>
                  <a:lnTo>
                    <a:pt x="6" y="223"/>
                  </a:lnTo>
                  <a:lnTo>
                    <a:pt x="2" y="247"/>
                  </a:lnTo>
                  <a:lnTo>
                    <a:pt x="0" y="268"/>
                  </a:lnTo>
                  <a:lnTo>
                    <a:pt x="0" y="284"/>
                  </a:lnTo>
                  <a:lnTo>
                    <a:pt x="1" y="295"/>
                  </a:lnTo>
                  <a:lnTo>
                    <a:pt x="1" y="302"/>
                  </a:lnTo>
                  <a:lnTo>
                    <a:pt x="1" y="306"/>
                  </a:lnTo>
                  <a:lnTo>
                    <a:pt x="3" y="302"/>
                  </a:lnTo>
                  <a:lnTo>
                    <a:pt x="6" y="296"/>
                  </a:lnTo>
                  <a:lnTo>
                    <a:pt x="12" y="287"/>
                  </a:lnTo>
                  <a:lnTo>
                    <a:pt x="17" y="275"/>
                  </a:lnTo>
                  <a:lnTo>
                    <a:pt x="24" y="261"/>
                  </a:lnTo>
                  <a:lnTo>
                    <a:pt x="29" y="246"/>
                  </a:lnTo>
                  <a:lnTo>
                    <a:pt x="33" y="232"/>
                  </a:lnTo>
                  <a:lnTo>
                    <a:pt x="34" y="219"/>
                  </a:lnTo>
                  <a:lnTo>
                    <a:pt x="36" y="202"/>
                  </a:lnTo>
                  <a:lnTo>
                    <a:pt x="38" y="183"/>
                  </a:lnTo>
                  <a:lnTo>
                    <a:pt x="42" y="161"/>
                  </a:lnTo>
                  <a:lnTo>
                    <a:pt x="53" y="136"/>
                  </a:lnTo>
                  <a:lnTo>
                    <a:pt x="68" y="108"/>
                  </a:lnTo>
                  <a:lnTo>
                    <a:pt x="91" y="76"/>
                  </a:lnTo>
                  <a:lnTo>
                    <a:pt x="124" y="39"/>
                  </a:lnTo>
                  <a:lnTo>
                    <a:pt x="168" y="0"/>
                  </a:lnTo>
                </a:path>
              </a:pathLst>
            </a:custGeom>
            <a:solidFill>
              <a:srgbClr val="943326"/>
            </a:solidFill>
            <a:ln w="12700" cap="rnd" cmpd="sng">
              <a:solidFill>
                <a:srgbClr val="000000"/>
              </a:solidFill>
              <a:prstDash val="solid"/>
              <a:round/>
              <a:headEnd/>
              <a:tailEnd/>
            </a:ln>
            <a:effectLst>
              <a:outerShdw dist="107763" dir="2700000" algn="ctr" rotWithShape="0">
                <a:schemeClr val="bg2">
                  <a:alpha val="50000"/>
                </a:schemeClr>
              </a:outerShdw>
            </a:effectLst>
          </p:spPr>
          <p:txBody>
            <a:bodyPr/>
            <a:lstStyle/>
            <a:p>
              <a:pPr>
                <a:defRPr/>
              </a:pPr>
              <a:endParaRPr lang="en-US"/>
            </a:p>
          </p:txBody>
        </p:sp>
        <p:sp>
          <p:nvSpPr>
            <p:cNvPr id="3090" name="Freeform 18"/>
            <p:cNvSpPr>
              <a:spLocks/>
            </p:cNvSpPr>
            <p:nvPr/>
          </p:nvSpPr>
          <p:spPr bwMode="auto">
            <a:xfrm>
              <a:off x="4069" y="3821"/>
              <a:ext cx="247" cy="203"/>
            </a:xfrm>
            <a:custGeom>
              <a:avLst/>
              <a:gdLst/>
              <a:ahLst/>
              <a:cxnLst>
                <a:cxn ang="0">
                  <a:pos x="225" y="150"/>
                </a:cxn>
                <a:cxn ang="0">
                  <a:pos x="226" y="148"/>
                </a:cxn>
                <a:cxn ang="0">
                  <a:pos x="230" y="145"/>
                </a:cxn>
                <a:cxn ang="0">
                  <a:pos x="234" y="138"/>
                </a:cxn>
                <a:cxn ang="0">
                  <a:pos x="239" y="128"/>
                </a:cxn>
                <a:cxn ang="0">
                  <a:pos x="244" y="116"/>
                </a:cxn>
                <a:cxn ang="0">
                  <a:pos x="246" y="101"/>
                </a:cxn>
                <a:cxn ang="0">
                  <a:pos x="246" y="84"/>
                </a:cxn>
                <a:cxn ang="0">
                  <a:pos x="240" y="65"/>
                </a:cxn>
                <a:cxn ang="0">
                  <a:pos x="232" y="47"/>
                </a:cxn>
                <a:cxn ang="0">
                  <a:pos x="220" y="32"/>
                </a:cxn>
                <a:cxn ang="0">
                  <a:pos x="207" y="20"/>
                </a:cxn>
                <a:cxn ang="0">
                  <a:pos x="191" y="13"/>
                </a:cxn>
                <a:cxn ang="0">
                  <a:pos x="179" y="8"/>
                </a:cxn>
                <a:cxn ang="0">
                  <a:pos x="166" y="5"/>
                </a:cxn>
                <a:cxn ang="0">
                  <a:pos x="159" y="4"/>
                </a:cxn>
                <a:cxn ang="0">
                  <a:pos x="155" y="4"/>
                </a:cxn>
                <a:cxn ang="0">
                  <a:pos x="151" y="3"/>
                </a:cxn>
                <a:cxn ang="0">
                  <a:pos x="140" y="2"/>
                </a:cxn>
                <a:cxn ang="0">
                  <a:pos x="122" y="0"/>
                </a:cxn>
                <a:cxn ang="0">
                  <a:pos x="101" y="2"/>
                </a:cxn>
                <a:cxn ang="0">
                  <a:pos x="78" y="4"/>
                </a:cxn>
                <a:cxn ang="0">
                  <a:pos x="55" y="11"/>
                </a:cxn>
                <a:cxn ang="0">
                  <a:pos x="34" y="23"/>
                </a:cxn>
                <a:cxn ang="0">
                  <a:pos x="16" y="39"/>
                </a:cxn>
                <a:cxn ang="0">
                  <a:pos x="6" y="60"/>
                </a:cxn>
                <a:cxn ang="0">
                  <a:pos x="1" y="84"/>
                </a:cxn>
                <a:cxn ang="0">
                  <a:pos x="0" y="106"/>
                </a:cxn>
                <a:cxn ang="0">
                  <a:pos x="1" y="129"/>
                </a:cxn>
                <a:cxn ang="0">
                  <a:pos x="5" y="148"/>
                </a:cxn>
                <a:cxn ang="0">
                  <a:pos x="9" y="164"/>
                </a:cxn>
                <a:cxn ang="0">
                  <a:pos x="13" y="174"/>
                </a:cxn>
                <a:cxn ang="0">
                  <a:pos x="14" y="178"/>
                </a:cxn>
                <a:cxn ang="0">
                  <a:pos x="20" y="181"/>
                </a:cxn>
                <a:cxn ang="0">
                  <a:pos x="36" y="188"/>
                </a:cxn>
                <a:cxn ang="0">
                  <a:pos x="60" y="195"/>
                </a:cxn>
                <a:cxn ang="0">
                  <a:pos x="88" y="200"/>
                </a:cxn>
                <a:cxn ang="0">
                  <a:pos x="122" y="202"/>
                </a:cxn>
                <a:cxn ang="0">
                  <a:pos x="158" y="195"/>
                </a:cxn>
                <a:cxn ang="0">
                  <a:pos x="192" y="178"/>
                </a:cxn>
                <a:cxn ang="0">
                  <a:pos x="225" y="150"/>
                </a:cxn>
              </a:cxnLst>
              <a:rect l="0" t="0" r="r" b="b"/>
              <a:pathLst>
                <a:path w="247" h="203">
                  <a:moveTo>
                    <a:pt x="225" y="150"/>
                  </a:moveTo>
                  <a:lnTo>
                    <a:pt x="226" y="148"/>
                  </a:lnTo>
                  <a:lnTo>
                    <a:pt x="230" y="145"/>
                  </a:lnTo>
                  <a:lnTo>
                    <a:pt x="234" y="138"/>
                  </a:lnTo>
                  <a:lnTo>
                    <a:pt x="239" y="128"/>
                  </a:lnTo>
                  <a:lnTo>
                    <a:pt x="244" y="116"/>
                  </a:lnTo>
                  <a:lnTo>
                    <a:pt x="246" y="101"/>
                  </a:lnTo>
                  <a:lnTo>
                    <a:pt x="246" y="84"/>
                  </a:lnTo>
                  <a:lnTo>
                    <a:pt x="240" y="65"/>
                  </a:lnTo>
                  <a:lnTo>
                    <a:pt x="232" y="47"/>
                  </a:lnTo>
                  <a:lnTo>
                    <a:pt x="220" y="32"/>
                  </a:lnTo>
                  <a:lnTo>
                    <a:pt x="207" y="20"/>
                  </a:lnTo>
                  <a:lnTo>
                    <a:pt x="191" y="13"/>
                  </a:lnTo>
                  <a:lnTo>
                    <a:pt x="179" y="8"/>
                  </a:lnTo>
                  <a:lnTo>
                    <a:pt x="166" y="5"/>
                  </a:lnTo>
                  <a:lnTo>
                    <a:pt x="159" y="4"/>
                  </a:lnTo>
                  <a:lnTo>
                    <a:pt x="155" y="4"/>
                  </a:lnTo>
                  <a:lnTo>
                    <a:pt x="151" y="3"/>
                  </a:lnTo>
                  <a:lnTo>
                    <a:pt x="140" y="2"/>
                  </a:lnTo>
                  <a:lnTo>
                    <a:pt x="122" y="0"/>
                  </a:lnTo>
                  <a:lnTo>
                    <a:pt x="101" y="2"/>
                  </a:lnTo>
                  <a:lnTo>
                    <a:pt x="78" y="4"/>
                  </a:lnTo>
                  <a:lnTo>
                    <a:pt x="55" y="11"/>
                  </a:lnTo>
                  <a:lnTo>
                    <a:pt x="34" y="23"/>
                  </a:lnTo>
                  <a:lnTo>
                    <a:pt x="16" y="39"/>
                  </a:lnTo>
                  <a:lnTo>
                    <a:pt x="6" y="60"/>
                  </a:lnTo>
                  <a:lnTo>
                    <a:pt x="1" y="84"/>
                  </a:lnTo>
                  <a:lnTo>
                    <a:pt x="0" y="106"/>
                  </a:lnTo>
                  <a:lnTo>
                    <a:pt x="1" y="129"/>
                  </a:lnTo>
                  <a:lnTo>
                    <a:pt x="5" y="148"/>
                  </a:lnTo>
                  <a:lnTo>
                    <a:pt x="9" y="164"/>
                  </a:lnTo>
                  <a:lnTo>
                    <a:pt x="13" y="174"/>
                  </a:lnTo>
                  <a:lnTo>
                    <a:pt x="14" y="178"/>
                  </a:lnTo>
                  <a:lnTo>
                    <a:pt x="20" y="181"/>
                  </a:lnTo>
                  <a:lnTo>
                    <a:pt x="36" y="188"/>
                  </a:lnTo>
                  <a:lnTo>
                    <a:pt x="60" y="195"/>
                  </a:lnTo>
                  <a:lnTo>
                    <a:pt x="88" y="200"/>
                  </a:lnTo>
                  <a:lnTo>
                    <a:pt x="122" y="202"/>
                  </a:lnTo>
                  <a:lnTo>
                    <a:pt x="158" y="195"/>
                  </a:lnTo>
                  <a:lnTo>
                    <a:pt x="192" y="178"/>
                  </a:lnTo>
                  <a:lnTo>
                    <a:pt x="225" y="150"/>
                  </a:lnTo>
                </a:path>
              </a:pathLst>
            </a:custGeom>
            <a:solidFill>
              <a:srgbClr val="FFD966"/>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91" name="Freeform 19"/>
            <p:cNvSpPr>
              <a:spLocks/>
            </p:cNvSpPr>
            <p:nvPr/>
          </p:nvSpPr>
          <p:spPr bwMode="auto">
            <a:xfrm>
              <a:off x="4092" y="3839"/>
              <a:ext cx="205" cy="171"/>
            </a:xfrm>
            <a:custGeom>
              <a:avLst/>
              <a:gdLst/>
              <a:ahLst/>
              <a:cxnLst>
                <a:cxn ang="0">
                  <a:pos x="201" y="99"/>
                </a:cxn>
                <a:cxn ang="0">
                  <a:pos x="202" y="97"/>
                </a:cxn>
                <a:cxn ang="0">
                  <a:pos x="202" y="91"/>
                </a:cxn>
                <a:cxn ang="0">
                  <a:pos x="204" y="82"/>
                </a:cxn>
                <a:cxn ang="0">
                  <a:pos x="202" y="72"/>
                </a:cxn>
                <a:cxn ang="0">
                  <a:pos x="200" y="59"/>
                </a:cxn>
                <a:cxn ang="0">
                  <a:pos x="196" y="47"/>
                </a:cxn>
                <a:cxn ang="0">
                  <a:pos x="188" y="34"/>
                </a:cxn>
                <a:cxn ang="0">
                  <a:pos x="176" y="22"/>
                </a:cxn>
                <a:cxn ang="0">
                  <a:pos x="162" y="12"/>
                </a:cxn>
                <a:cxn ang="0">
                  <a:pos x="146" y="6"/>
                </a:cxn>
                <a:cxn ang="0">
                  <a:pos x="131" y="2"/>
                </a:cxn>
                <a:cxn ang="0">
                  <a:pos x="116" y="1"/>
                </a:cxn>
                <a:cxn ang="0">
                  <a:pos x="102" y="0"/>
                </a:cxn>
                <a:cxn ang="0">
                  <a:pos x="92" y="1"/>
                </a:cxn>
                <a:cxn ang="0">
                  <a:pos x="84" y="1"/>
                </a:cxn>
                <a:cxn ang="0">
                  <a:pos x="81" y="2"/>
                </a:cxn>
                <a:cxn ang="0">
                  <a:pos x="46" y="20"/>
                </a:cxn>
                <a:cxn ang="0">
                  <a:pos x="102" y="53"/>
                </a:cxn>
                <a:cxn ang="0">
                  <a:pos x="71" y="103"/>
                </a:cxn>
                <a:cxn ang="0">
                  <a:pos x="1" y="69"/>
                </a:cxn>
                <a:cxn ang="0">
                  <a:pos x="1" y="72"/>
                </a:cxn>
                <a:cxn ang="0">
                  <a:pos x="0" y="82"/>
                </a:cxn>
                <a:cxn ang="0">
                  <a:pos x="0" y="96"/>
                </a:cxn>
                <a:cxn ang="0">
                  <a:pos x="1" y="113"/>
                </a:cxn>
                <a:cxn ang="0">
                  <a:pos x="8" y="130"/>
                </a:cxn>
                <a:cxn ang="0">
                  <a:pos x="20" y="146"/>
                </a:cxn>
                <a:cxn ang="0">
                  <a:pos x="40" y="159"/>
                </a:cxn>
                <a:cxn ang="0">
                  <a:pos x="69" y="166"/>
                </a:cxn>
                <a:cxn ang="0">
                  <a:pos x="99" y="170"/>
                </a:cxn>
                <a:cxn ang="0">
                  <a:pos x="119" y="170"/>
                </a:cxn>
                <a:cxn ang="0">
                  <a:pos x="134" y="168"/>
                </a:cxn>
                <a:cxn ang="0">
                  <a:pos x="143" y="167"/>
                </a:cxn>
                <a:cxn ang="0">
                  <a:pos x="147" y="165"/>
                </a:cxn>
                <a:cxn ang="0">
                  <a:pos x="149" y="163"/>
                </a:cxn>
                <a:cxn ang="0">
                  <a:pos x="149" y="161"/>
                </a:cxn>
                <a:cxn ang="0">
                  <a:pos x="148" y="161"/>
                </a:cxn>
                <a:cxn ang="0">
                  <a:pos x="102" y="131"/>
                </a:cxn>
                <a:cxn ang="0">
                  <a:pos x="140" y="69"/>
                </a:cxn>
                <a:cxn ang="0">
                  <a:pos x="201" y="99"/>
                </a:cxn>
              </a:cxnLst>
              <a:rect l="0" t="0" r="r" b="b"/>
              <a:pathLst>
                <a:path w="205" h="171">
                  <a:moveTo>
                    <a:pt x="201" y="99"/>
                  </a:moveTo>
                  <a:lnTo>
                    <a:pt x="202" y="97"/>
                  </a:lnTo>
                  <a:lnTo>
                    <a:pt x="202" y="91"/>
                  </a:lnTo>
                  <a:lnTo>
                    <a:pt x="204" y="82"/>
                  </a:lnTo>
                  <a:lnTo>
                    <a:pt x="202" y="72"/>
                  </a:lnTo>
                  <a:lnTo>
                    <a:pt x="200" y="59"/>
                  </a:lnTo>
                  <a:lnTo>
                    <a:pt x="196" y="47"/>
                  </a:lnTo>
                  <a:lnTo>
                    <a:pt x="188" y="34"/>
                  </a:lnTo>
                  <a:lnTo>
                    <a:pt x="176" y="22"/>
                  </a:lnTo>
                  <a:lnTo>
                    <a:pt x="162" y="12"/>
                  </a:lnTo>
                  <a:lnTo>
                    <a:pt x="146" y="6"/>
                  </a:lnTo>
                  <a:lnTo>
                    <a:pt x="131" y="2"/>
                  </a:lnTo>
                  <a:lnTo>
                    <a:pt x="116" y="1"/>
                  </a:lnTo>
                  <a:lnTo>
                    <a:pt x="102" y="0"/>
                  </a:lnTo>
                  <a:lnTo>
                    <a:pt x="92" y="1"/>
                  </a:lnTo>
                  <a:lnTo>
                    <a:pt x="84" y="1"/>
                  </a:lnTo>
                  <a:lnTo>
                    <a:pt x="81" y="2"/>
                  </a:lnTo>
                  <a:lnTo>
                    <a:pt x="46" y="20"/>
                  </a:lnTo>
                  <a:lnTo>
                    <a:pt x="102" y="53"/>
                  </a:lnTo>
                  <a:lnTo>
                    <a:pt x="71" y="103"/>
                  </a:lnTo>
                  <a:lnTo>
                    <a:pt x="1" y="69"/>
                  </a:lnTo>
                  <a:lnTo>
                    <a:pt x="1" y="72"/>
                  </a:lnTo>
                  <a:lnTo>
                    <a:pt x="0" y="82"/>
                  </a:lnTo>
                  <a:lnTo>
                    <a:pt x="0" y="96"/>
                  </a:lnTo>
                  <a:lnTo>
                    <a:pt x="1" y="113"/>
                  </a:lnTo>
                  <a:lnTo>
                    <a:pt x="8" y="130"/>
                  </a:lnTo>
                  <a:lnTo>
                    <a:pt x="20" y="146"/>
                  </a:lnTo>
                  <a:lnTo>
                    <a:pt x="40" y="159"/>
                  </a:lnTo>
                  <a:lnTo>
                    <a:pt x="69" y="166"/>
                  </a:lnTo>
                  <a:lnTo>
                    <a:pt x="99" y="170"/>
                  </a:lnTo>
                  <a:lnTo>
                    <a:pt x="119" y="170"/>
                  </a:lnTo>
                  <a:lnTo>
                    <a:pt x="134" y="168"/>
                  </a:lnTo>
                  <a:lnTo>
                    <a:pt x="143" y="167"/>
                  </a:lnTo>
                  <a:lnTo>
                    <a:pt x="147" y="165"/>
                  </a:lnTo>
                  <a:lnTo>
                    <a:pt x="149" y="163"/>
                  </a:lnTo>
                  <a:lnTo>
                    <a:pt x="149" y="161"/>
                  </a:lnTo>
                  <a:lnTo>
                    <a:pt x="148" y="161"/>
                  </a:lnTo>
                  <a:lnTo>
                    <a:pt x="102" y="131"/>
                  </a:lnTo>
                  <a:lnTo>
                    <a:pt x="140" y="69"/>
                  </a:lnTo>
                  <a:lnTo>
                    <a:pt x="201" y="99"/>
                  </a:lnTo>
                </a:path>
              </a:pathLst>
            </a:custGeom>
            <a:solidFill>
              <a:srgbClr val="000000"/>
            </a:solidFill>
            <a:ln w="12700" cap="rnd" cmpd="sng">
              <a:solidFill>
                <a:srgbClr val="000000"/>
              </a:solidFill>
              <a:prstDash val="solid"/>
              <a:round/>
              <a:headEnd/>
              <a:tailEnd/>
            </a:ln>
            <a:effectLst>
              <a:outerShdw dist="107763" dir="2700000" algn="ctr" rotWithShape="0">
                <a:schemeClr val="bg2">
                  <a:alpha val="50000"/>
                </a:schemeClr>
              </a:outerShdw>
            </a:effectLst>
          </p:spPr>
          <p:txBody>
            <a:bodyPr/>
            <a:lstStyle/>
            <a:p>
              <a:pPr>
                <a:defRPr/>
              </a:pPr>
              <a:endParaRPr lang="en-US"/>
            </a:p>
          </p:txBody>
        </p:sp>
        <p:sp>
          <p:nvSpPr>
            <p:cNvPr id="3092" name="Freeform 20"/>
            <p:cNvSpPr>
              <a:spLocks/>
            </p:cNvSpPr>
            <p:nvPr/>
          </p:nvSpPr>
          <p:spPr bwMode="auto">
            <a:xfrm>
              <a:off x="4094" y="3866"/>
              <a:ext cx="71" cy="56"/>
            </a:xfrm>
            <a:custGeom>
              <a:avLst/>
              <a:gdLst/>
              <a:ahLst/>
              <a:cxnLst>
                <a:cxn ang="0">
                  <a:pos x="70" y="27"/>
                </a:cxn>
                <a:cxn ang="0">
                  <a:pos x="64" y="55"/>
                </a:cxn>
                <a:cxn ang="0">
                  <a:pos x="0" y="25"/>
                </a:cxn>
                <a:cxn ang="0">
                  <a:pos x="24" y="0"/>
                </a:cxn>
                <a:cxn ang="0">
                  <a:pos x="70" y="27"/>
                </a:cxn>
              </a:cxnLst>
              <a:rect l="0" t="0" r="r" b="b"/>
              <a:pathLst>
                <a:path w="71" h="56">
                  <a:moveTo>
                    <a:pt x="70" y="27"/>
                  </a:moveTo>
                  <a:lnTo>
                    <a:pt x="64" y="55"/>
                  </a:lnTo>
                  <a:lnTo>
                    <a:pt x="0" y="25"/>
                  </a:lnTo>
                  <a:lnTo>
                    <a:pt x="24" y="0"/>
                  </a:lnTo>
                  <a:lnTo>
                    <a:pt x="70" y="27"/>
                  </a:lnTo>
                </a:path>
              </a:pathLst>
            </a:custGeom>
            <a:solidFill>
              <a:srgbClr val="000000"/>
            </a:solidFill>
            <a:ln w="12700" cap="rnd" cmpd="sng">
              <a:solidFill>
                <a:srgbClr val="000000"/>
              </a:solidFill>
              <a:prstDash val="solid"/>
              <a:round/>
              <a:headEnd/>
              <a:tailEnd/>
            </a:ln>
            <a:effectLst>
              <a:outerShdw dist="107763" dir="2700000" algn="ctr" rotWithShape="0">
                <a:schemeClr val="bg2">
                  <a:alpha val="50000"/>
                </a:schemeClr>
              </a:outerShdw>
            </a:effectLst>
          </p:spPr>
          <p:txBody>
            <a:bodyPr/>
            <a:lstStyle/>
            <a:p>
              <a:pPr>
                <a:defRPr/>
              </a:pPr>
              <a:endParaRPr lang="en-US"/>
            </a:p>
          </p:txBody>
        </p:sp>
        <p:sp>
          <p:nvSpPr>
            <p:cNvPr id="3093" name="Freeform 21"/>
            <p:cNvSpPr>
              <a:spLocks/>
            </p:cNvSpPr>
            <p:nvPr/>
          </p:nvSpPr>
          <p:spPr bwMode="auto">
            <a:xfrm>
              <a:off x="4224" y="3934"/>
              <a:ext cx="59" cy="57"/>
            </a:xfrm>
            <a:custGeom>
              <a:avLst/>
              <a:gdLst/>
              <a:ahLst/>
              <a:cxnLst>
                <a:cxn ang="0">
                  <a:pos x="15" y="0"/>
                </a:cxn>
                <a:cxn ang="0">
                  <a:pos x="0" y="27"/>
                </a:cxn>
                <a:cxn ang="0">
                  <a:pos x="25" y="56"/>
                </a:cxn>
                <a:cxn ang="0">
                  <a:pos x="58" y="22"/>
                </a:cxn>
                <a:cxn ang="0">
                  <a:pos x="15" y="0"/>
                </a:cxn>
              </a:cxnLst>
              <a:rect l="0" t="0" r="r" b="b"/>
              <a:pathLst>
                <a:path w="59" h="57">
                  <a:moveTo>
                    <a:pt x="15" y="0"/>
                  </a:moveTo>
                  <a:lnTo>
                    <a:pt x="0" y="27"/>
                  </a:lnTo>
                  <a:lnTo>
                    <a:pt x="25" y="56"/>
                  </a:lnTo>
                  <a:lnTo>
                    <a:pt x="58" y="22"/>
                  </a:lnTo>
                  <a:lnTo>
                    <a:pt x="15" y="0"/>
                  </a:lnTo>
                </a:path>
              </a:pathLst>
            </a:custGeom>
            <a:solidFill>
              <a:srgbClr val="000000"/>
            </a:solidFill>
            <a:ln w="12700" cap="rnd" cmpd="sng">
              <a:solidFill>
                <a:srgbClr val="000000"/>
              </a:solidFill>
              <a:prstDash val="solid"/>
              <a:round/>
              <a:headEnd/>
              <a:tailEnd/>
            </a:ln>
            <a:effectLst>
              <a:outerShdw dist="107763" dir="2700000" algn="ctr" rotWithShape="0">
                <a:schemeClr val="bg2">
                  <a:alpha val="50000"/>
                </a:schemeClr>
              </a:outerShdw>
            </a:effectLst>
          </p:spPr>
          <p:txBody>
            <a:bodyPr/>
            <a:lstStyle/>
            <a:p>
              <a:pPr>
                <a:defRPr/>
              </a:pPr>
              <a:endParaRPr lang="en-US"/>
            </a:p>
          </p:txBody>
        </p:sp>
        <p:sp>
          <p:nvSpPr>
            <p:cNvPr id="3094" name="Freeform 22"/>
            <p:cNvSpPr>
              <a:spLocks/>
            </p:cNvSpPr>
            <p:nvPr/>
          </p:nvSpPr>
          <p:spPr bwMode="auto">
            <a:xfrm>
              <a:off x="4513" y="3314"/>
              <a:ext cx="433" cy="584"/>
            </a:xfrm>
            <a:custGeom>
              <a:avLst/>
              <a:gdLst/>
              <a:ahLst/>
              <a:cxnLst>
                <a:cxn ang="0">
                  <a:pos x="365" y="583"/>
                </a:cxn>
                <a:cxn ang="0">
                  <a:pos x="364" y="577"/>
                </a:cxn>
                <a:cxn ang="0">
                  <a:pos x="358" y="564"/>
                </a:cxn>
                <a:cxn ang="0">
                  <a:pos x="352" y="542"/>
                </a:cxn>
                <a:cxn ang="0">
                  <a:pos x="347" y="513"/>
                </a:cxn>
                <a:cxn ang="0">
                  <a:pos x="343" y="479"/>
                </a:cxn>
                <a:cxn ang="0">
                  <a:pos x="342" y="440"/>
                </a:cxn>
                <a:cxn ang="0">
                  <a:pos x="347" y="398"/>
                </a:cxn>
                <a:cxn ang="0">
                  <a:pos x="356" y="354"/>
                </a:cxn>
                <a:cxn ang="0">
                  <a:pos x="370" y="311"/>
                </a:cxn>
                <a:cxn ang="0">
                  <a:pos x="384" y="277"/>
                </a:cxn>
                <a:cxn ang="0">
                  <a:pos x="397" y="248"/>
                </a:cxn>
                <a:cxn ang="0">
                  <a:pos x="408" y="226"/>
                </a:cxn>
                <a:cxn ang="0">
                  <a:pos x="418" y="208"/>
                </a:cxn>
                <a:cxn ang="0">
                  <a:pos x="425" y="196"/>
                </a:cxn>
                <a:cxn ang="0">
                  <a:pos x="430" y="189"/>
                </a:cxn>
                <a:cxn ang="0">
                  <a:pos x="432" y="187"/>
                </a:cxn>
                <a:cxn ang="0">
                  <a:pos x="344" y="247"/>
                </a:cxn>
                <a:cxn ang="0">
                  <a:pos x="365" y="147"/>
                </a:cxn>
                <a:cxn ang="0">
                  <a:pos x="288" y="212"/>
                </a:cxn>
                <a:cxn ang="0">
                  <a:pos x="303" y="124"/>
                </a:cxn>
                <a:cxn ang="0">
                  <a:pos x="233" y="182"/>
                </a:cxn>
                <a:cxn ang="0">
                  <a:pos x="241" y="99"/>
                </a:cxn>
                <a:cxn ang="0">
                  <a:pos x="166" y="161"/>
                </a:cxn>
                <a:cxn ang="0">
                  <a:pos x="171" y="73"/>
                </a:cxn>
                <a:cxn ang="0">
                  <a:pos x="104" y="126"/>
                </a:cxn>
                <a:cxn ang="0">
                  <a:pos x="120" y="51"/>
                </a:cxn>
                <a:cxn ang="0">
                  <a:pos x="55" y="99"/>
                </a:cxn>
                <a:cxn ang="0">
                  <a:pos x="66" y="27"/>
                </a:cxn>
                <a:cxn ang="0">
                  <a:pos x="24" y="64"/>
                </a:cxn>
                <a:cxn ang="0">
                  <a:pos x="34" y="0"/>
                </a:cxn>
                <a:cxn ang="0">
                  <a:pos x="32" y="4"/>
                </a:cxn>
                <a:cxn ang="0">
                  <a:pos x="25" y="14"/>
                </a:cxn>
                <a:cxn ang="0">
                  <a:pos x="16" y="30"/>
                </a:cxn>
                <a:cxn ang="0">
                  <a:pos x="7" y="49"/>
                </a:cxn>
                <a:cxn ang="0">
                  <a:pos x="1" y="70"/>
                </a:cxn>
                <a:cxn ang="0">
                  <a:pos x="0" y="92"/>
                </a:cxn>
                <a:cxn ang="0">
                  <a:pos x="6" y="111"/>
                </a:cxn>
                <a:cxn ang="0">
                  <a:pos x="20" y="129"/>
                </a:cxn>
                <a:cxn ang="0">
                  <a:pos x="46" y="147"/>
                </a:cxn>
                <a:cxn ang="0">
                  <a:pos x="74" y="171"/>
                </a:cxn>
                <a:cxn ang="0">
                  <a:pos x="104" y="198"/>
                </a:cxn>
                <a:cxn ang="0">
                  <a:pos x="134" y="229"/>
                </a:cxn>
                <a:cxn ang="0">
                  <a:pos x="164" y="258"/>
                </a:cxn>
                <a:cxn ang="0">
                  <a:pos x="188" y="285"/>
                </a:cxn>
                <a:cxn ang="0">
                  <a:pos x="207" y="309"/>
                </a:cxn>
                <a:cxn ang="0">
                  <a:pos x="217" y="328"/>
                </a:cxn>
                <a:cxn ang="0">
                  <a:pos x="226" y="347"/>
                </a:cxn>
                <a:cxn ang="0">
                  <a:pos x="241" y="376"/>
                </a:cxn>
                <a:cxn ang="0">
                  <a:pos x="259" y="412"/>
                </a:cxn>
                <a:cxn ang="0">
                  <a:pos x="280" y="451"/>
                </a:cxn>
                <a:cxn ang="0">
                  <a:pos x="303" y="489"/>
                </a:cxn>
                <a:cxn ang="0">
                  <a:pos x="325" y="527"/>
                </a:cxn>
                <a:cxn ang="0">
                  <a:pos x="346" y="559"/>
                </a:cxn>
                <a:cxn ang="0">
                  <a:pos x="365" y="583"/>
                </a:cxn>
              </a:cxnLst>
              <a:rect l="0" t="0" r="r" b="b"/>
              <a:pathLst>
                <a:path w="433" h="584">
                  <a:moveTo>
                    <a:pt x="365" y="583"/>
                  </a:moveTo>
                  <a:lnTo>
                    <a:pt x="364" y="577"/>
                  </a:lnTo>
                  <a:lnTo>
                    <a:pt x="358" y="564"/>
                  </a:lnTo>
                  <a:lnTo>
                    <a:pt x="352" y="542"/>
                  </a:lnTo>
                  <a:lnTo>
                    <a:pt x="347" y="513"/>
                  </a:lnTo>
                  <a:lnTo>
                    <a:pt x="343" y="479"/>
                  </a:lnTo>
                  <a:lnTo>
                    <a:pt x="342" y="440"/>
                  </a:lnTo>
                  <a:lnTo>
                    <a:pt x="347" y="398"/>
                  </a:lnTo>
                  <a:lnTo>
                    <a:pt x="356" y="354"/>
                  </a:lnTo>
                  <a:lnTo>
                    <a:pt x="370" y="311"/>
                  </a:lnTo>
                  <a:lnTo>
                    <a:pt x="384" y="277"/>
                  </a:lnTo>
                  <a:lnTo>
                    <a:pt x="397" y="248"/>
                  </a:lnTo>
                  <a:lnTo>
                    <a:pt x="408" y="226"/>
                  </a:lnTo>
                  <a:lnTo>
                    <a:pt x="418" y="208"/>
                  </a:lnTo>
                  <a:lnTo>
                    <a:pt x="425" y="196"/>
                  </a:lnTo>
                  <a:lnTo>
                    <a:pt x="430" y="189"/>
                  </a:lnTo>
                  <a:lnTo>
                    <a:pt x="432" y="187"/>
                  </a:lnTo>
                  <a:lnTo>
                    <a:pt x="344" y="247"/>
                  </a:lnTo>
                  <a:lnTo>
                    <a:pt x="365" y="147"/>
                  </a:lnTo>
                  <a:lnTo>
                    <a:pt x="288" y="212"/>
                  </a:lnTo>
                  <a:lnTo>
                    <a:pt x="303" y="124"/>
                  </a:lnTo>
                  <a:lnTo>
                    <a:pt x="233" y="182"/>
                  </a:lnTo>
                  <a:lnTo>
                    <a:pt x="241" y="99"/>
                  </a:lnTo>
                  <a:lnTo>
                    <a:pt x="166" y="161"/>
                  </a:lnTo>
                  <a:lnTo>
                    <a:pt x="171" y="73"/>
                  </a:lnTo>
                  <a:lnTo>
                    <a:pt x="104" y="126"/>
                  </a:lnTo>
                  <a:lnTo>
                    <a:pt x="120" y="51"/>
                  </a:lnTo>
                  <a:lnTo>
                    <a:pt x="55" y="99"/>
                  </a:lnTo>
                  <a:lnTo>
                    <a:pt x="66" y="27"/>
                  </a:lnTo>
                  <a:lnTo>
                    <a:pt x="24" y="64"/>
                  </a:lnTo>
                  <a:lnTo>
                    <a:pt x="34" y="0"/>
                  </a:lnTo>
                  <a:lnTo>
                    <a:pt x="32" y="4"/>
                  </a:lnTo>
                  <a:lnTo>
                    <a:pt x="25" y="14"/>
                  </a:lnTo>
                  <a:lnTo>
                    <a:pt x="16" y="30"/>
                  </a:lnTo>
                  <a:lnTo>
                    <a:pt x="7" y="49"/>
                  </a:lnTo>
                  <a:lnTo>
                    <a:pt x="1" y="70"/>
                  </a:lnTo>
                  <a:lnTo>
                    <a:pt x="0" y="92"/>
                  </a:lnTo>
                  <a:lnTo>
                    <a:pt x="6" y="111"/>
                  </a:lnTo>
                  <a:lnTo>
                    <a:pt x="20" y="129"/>
                  </a:lnTo>
                  <a:lnTo>
                    <a:pt x="46" y="147"/>
                  </a:lnTo>
                  <a:lnTo>
                    <a:pt x="74" y="171"/>
                  </a:lnTo>
                  <a:lnTo>
                    <a:pt x="104" y="198"/>
                  </a:lnTo>
                  <a:lnTo>
                    <a:pt x="134" y="229"/>
                  </a:lnTo>
                  <a:lnTo>
                    <a:pt x="164" y="258"/>
                  </a:lnTo>
                  <a:lnTo>
                    <a:pt x="188" y="285"/>
                  </a:lnTo>
                  <a:lnTo>
                    <a:pt x="207" y="309"/>
                  </a:lnTo>
                  <a:lnTo>
                    <a:pt x="217" y="328"/>
                  </a:lnTo>
                  <a:lnTo>
                    <a:pt x="226" y="347"/>
                  </a:lnTo>
                  <a:lnTo>
                    <a:pt x="241" y="376"/>
                  </a:lnTo>
                  <a:lnTo>
                    <a:pt x="259" y="412"/>
                  </a:lnTo>
                  <a:lnTo>
                    <a:pt x="280" y="451"/>
                  </a:lnTo>
                  <a:lnTo>
                    <a:pt x="303" y="489"/>
                  </a:lnTo>
                  <a:lnTo>
                    <a:pt x="325" y="527"/>
                  </a:lnTo>
                  <a:lnTo>
                    <a:pt x="346" y="559"/>
                  </a:lnTo>
                  <a:lnTo>
                    <a:pt x="365" y="583"/>
                  </a:lnTo>
                </a:path>
              </a:pathLst>
            </a:custGeom>
            <a:solidFill>
              <a:srgbClr val="CFCFFF"/>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95" name="Freeform 23"/>
            <p:cNvSpPr>
              <a:spLocks/>
            </p:cNvSpPr>
            <p:nvPr/>
          </p:nvSpPr>
          <p:spPr bwMode="auto">
            <a:xfrm>
              <a:off x="3923" y="2902"/>
              <a:ext cx="393" cy="346"/>
            </a:xfrm>
            <a:custGeom>
              <a:avLst/>
              <a:gdLst/>
              <a:ahLst/>
              <a:cxnLst>
                <a:cxn ang="0">
                  <a:pos x="335" y="345"/>
                </a:cxn>
                <a:cxn ang="0">
                  <a:pos x="392" y="245"/>
                </a:cxn>
                <a:cxn ang="0">
                  <a:pos x="325" y="267"/>
                </a:cxn>
                <a:cxn ang="0">
                  <a:pos x="332" y="203"/>
                </a:cxn>
                <a:cxn ang="0">
                  <a:pos x="273" y="238"/>
                </a:cxn>
                <a:cxn ang="0">
                  <a:pos x="285" y="173"/>
                </a:cxn>
                <a:cxn ang="0">
                  <a:pos x="220" y="233"/>
                </a:cxn>
                <a:cxn ang="0">
                  <a:pos x="246" y="149"/>
                </a:cxn>
                <a:cxn ang="0">
                  <a:pos x="166" y="192"/>
                </a:cxn>
                <a:cxn ang="0">
                  <a:pos x="192" y="96"/>
                </a:cxn>
                <a:cxn ang="0">
                  <a:pos x="109" y="143"/>
                </a:cxn>
                <a:cxn ang="0">
                  <a:pos x="143" y="60"/>
                </a:cxn>
                <a:cxn ang="0">
                  <a:pos x="61" y="122"/>
                </a:cxn>
                <a:cxn ang="0">
                  <a:pos x="99" y="23"/>
                </a:cxn>
                <a:cxn ang="0">
                  <a:pos x="34" y="93"/>
                </a:cxn>
                <a:cxn ang="0">
                  <a:pos x="56" y="0"/>
                </a:cxn>
                <a:cxn ang="0">
                  <a:pos x="55" y="3"/>
                </a:cxn>
                <a:cxn ang="0">
                  <a:pos x="48" y="11"/>
                </a:cxn>
                <a:cxn ang="0">
                  <a:pos x="39" y="25"/>
                </a:cxn>
                <a:cxn ang="0">
                  <a:pos x="29" y="43"/>
                </a:cxn>
                <a:cxn ang="0">
                  <a:pos x="18" y="64"/>
                </a:cxn>
                <a:cxn ang="0">
                  <a:pos x="10" y="90"/>
                </a:cxn>
                <a:cxn ang="0">
                  <a:pos x="4" y="118"/>
                </a:cxn>
                <a:cxn ang="0">
                  <a:pos x="3" y="147"/>
                </a:cxn>
                <a:cxn ang="0">
                  <a:pos x="4" y="171"/>
                </a:cxn>
                <a:cxn ang="0">
                  <a:pos x="4" y="189"/>
                </a:cxn>
                <a:cxn ang="0">
                  <a:pos x="4" y="200"/>
                </a:cxn>
                <a:cxn ang="0">
                  <a:pos x="3" y="208"/>
                </a:cxn>
                <a:cxn ang="0">
                  <a:pos x="2" y="211"/>
                </a:cxn>
                <a:cxn ang="0">
                  <a:pos x="1" y="212"/>
                </a:cxn>
                <a:cxn ang="0">
                  <a:pos x="0" y="212"/>
                </a:cxn>
                <a:cxn ang="0">
                  <a:pos x="0" y="212"/>
                </a:cxn>
                <a:cxn ang="0">
                  <a:pos x="11" y="215"/>
                </a:cxn>
                <a:cxn ang="0">
                  <a:pos x="43" y="224"/>
                </a:cxn>
                <a:cxn ang="0">
                  <a:pos x="89" y="240"/>
                </a:cxn>
                <a:cxn ang="0">
                  <a:pos x="143" y="259"/>
                </a:cxn>
                <a:cxn ang="0">
                  <a:pos x="201" y="279"/>
                </a:cxn>
                <a:cxn ang="0">
                  <a:pos x="256" y="302"/>
                </a:cxn>
                <a:cxn ang="0">
                  <a:pos x="304" y="324"/>
                </a:cxn>
                <a:cxn ang="0">
                  <a:pos x="335" y="345"/>
                </a:cxn>
              </a:cxnLst>
              <a:rect l="0" t="0" r="r" b="b"/>
              <a:pathLst>
                <a:path w="393" h="346">
                  <a:moveTo>
                    <a:pt x="335" y="345"/>
                  </a:moveTo>
                  <a:lnTo>
                    <a:pt x="392" y="245"/>
                  </a:lnTo>
                  <a:lnTo>
                    <a:pt x="325" y="267"/>
                  </a:lnTo>
                  <a:lnTo>
                    <a:pt x="332" y="203"/>
                  </a:lnTo>
                  <a:lnTo>
                    <a:pt x="273" y="238"/>
                  </a:lnTo>
                  <a:lnTo>
                    <a:pt x="285" y="173"/>
                  </a:lnTo>
                  <a:lnTo>
                    <a:pt x="220" y="233"/>
                  </a:lnTo>
                  <a:lnTo>
                    <a:pt x="246" y="149"/>
                  </a:lnTo>
                  <a:lnTo>
                    <a:pt x="166" y="192"/>
                  </a:lnTo>
                  <a:lnTo>
                    <a:pt x="192" y="96"/>
                  </a:lnTo>
                  <a:lnTo>
                    <a:pt x="109" y="143"/>
                  </a:lnTo>
                  <a:lnTo>
                    <a:pt x="143" y="60"/>
                  </a:lnTo>
                  <a:lnTo>
                    <a:pt x="61" y="122"/>
                  </a:lnTo>
                  <a:lnTo>
                    <a:pt x="99" y="23"/>
                  </a:lnTo>
                  <a:lnTo>
                    <a:pt x="34" y="93"/>
                  </a:lnTo>
                  <a:lnTo>
                    <a:pt x="56" y="0"/>
                  </a:lnTo>
                  <a:lnTo>
                    <a:pt x="55" y="3"/>
                  </a:lnTo>
                  <a:lnTo>
                    <a:pt x="48" y="11"/>
                  </a:lnTo>
                  <a:lnTo>
                    <a:pt x="39" y="25"/>
                  </a:lnTo>
                  <a:lnTo>
                    <a:pt x="29" y="43"/>
                  </a:lnTo>
                  <a:lnTo>
                    <a:pt x="18" y="64"/>
                  </a:lnTo>
                  <a:lnTo>
                    <a:pt x="10" y="90"/>
                  </a:lnTo>
                  <a:lnTo>
                    <a:pt x="4" y="118"/>
                  </a:lnTo>
                  <a:lnTo>
                    <a:pt x="3" y="147"/>
                  </a:lnTo>
                  <a:lnTo>
                    <a:pt x="4" y="171"/>
                  </a:lnTo>
                  <a:lnTo>
                    <a:pt x="4" y="189"/>
                  </a:lnTo>
                  <a:lnTo>
                    <a:pt x="4" y="200"/>
                  </a:lnTo>
                  <a:lnTo>
                    <a:pt x="3" y="208"/>
                  </a:lnTo>
                  <a:lnTo>
                    <a:pt x="2" y="211"/>
                  </a:lnTo>
                  <a:lnTo>
                    <a:pt x="1" y="212"/>
                  </a:lnTo>
                  <a:lnTo>
                    <a:pt x="0" y="212"/>
                  </a:lnTo>
                  <a:lnTo>
                    <a:pt x="0" y="212"/>
                  </a:lnTo>
                  <a:lnTo>
                    <a:pt x="11" y="215"/>
                  </a:lnTo>
                  <a:lnTo>
                    <a:pt x="43" y="224"/>
                  </a:lnTo>
                  <a:lnTo>
                    <a:pt x="89" y="240"/>
                  </a:lnTo>
                  <a:lnTo>
                    <a:pt x="143" y="259"/>
                  </a:lnTo>
                  <a:lnTo>
                    <a:pt x="201" y="279"/>
                  </a:lnTo>
                  <a:lnTo>
                    <a:pt x="256" y="302"/>
                  </a:lnTo>
                  <a:lnTo>
                    <a:pt x="304" y="324"/>
                  </a:lnTo>
                  <a:lnTo>
                    <a:pt x="335" y="345"/>
                  </a:lnTo>
                </a:path>
              </a:pathLst>
            </a:custGeom>
            <a:solidFill>
              <a:srgbClr val="DEDEFF"/>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96" name="Freeform 24"/>
            <p:cNvSpPr>
              <a:spLocks/>
            </p:cNvSpPr>
            <p:nvPr/>
          </p:nvSpPr>
          <p:spPr bwMode="auto">
            <a:xfrm>
              <a:off x="4575" y="3237"/>
              <a:ext cx="508" cy="234"/>
            </a:xfrm>
            <a:custGeom>
              <a:avLst/>
              <a:gdLst/>
              <a:ahLst/>
              <a:cxnLst>
                <a:cxn ang="0">
                  <a:pos x="507" y="123"/>
                </a:cxn>
                <a:cxn ang="0">
                  <a:pos x="501" y="121"/>
                </a:cxn>
                <a:cxn ang="0">
                  <a:pos x="487" y="120"/>
                </a:cxn>
                <a:cxn ang="0">
                  <a:pos x="465" y="117"/>
                </a:cxn>
                <a:cxn ang="0">
                  <a:pos x="436" y="112"/>
                </a:cxn>
                <a:cxn ang="0">
                  <a:pos x="405" y="107"/>
                </a:cxn>
                <a:cxn ang="0">
                  <a:pos x="370" y="100"/>
                </a:cxn>
                <a:cxn ang="0">
                  <a:pos x="334" y="90"/>
                </a:cxn>
                <a:cxn ang="0">
                  <a:pos x="297" y="80"/>
                </a:cxn>
                <a:cxn ang="0">
                  <a:pos x="262" y="66"/>
                </a:cxn>
                <a:cxn ang="0">
                  <a:pos x="224" y="54"/>
                </a:cxn>
                <a:cxn ang="0">
                  <a:pos x="189" y="39"/>
                </a:cxn>
                <a:cxn ang="0">
                  <a:pos x="155" y="28"/>
                </a:cxn>
                <a:cxn ang="0">
                  <a:pos x="126" y="16"/>
                </a:cxn>
                <a:cxn ang="0">
                  <a:pos x="103" y="8"/>
                </a:cxn>
                <a:cxn ang="0">
                  <a:pos x="89" y="2"/>
                </a:cxn>
                <a:cxn ang="0">
                  <a:pos x="83" y="0"/>
                </a:cxn>
                <a:cxn ang="0">
                  <a:pos x="82" y="0"/>
                </a:cxn>
                <a:cxn ang="0">
                  <a:pos x="78" y="0"/>
                </a:cxn>
                <a:cxn ang="0">
                  <a:pos x="73" y="1"/>
                </a:cxn>
                <a:cxn ang="0">
                  <a:pos x="65" y="3"/>
                </a:cxn>
                <a:cxn ang="0">
                  <a:pos x="58" y="5"/>
                </a:cxn>
                <a:cxn ang="0">
                  <a:pos x="50" y="10"/>
                </a:cxn>
                <a:cxn ang="0">
                  <a:pos x="41" y="15"/>
                </a:cxn>
                <a:cxn ang="0">
                  <a:pos x="32" y="25"/>
                </a:cxn>
                <a:cxn ang="0">
                  <a:pos x="25" y="32"/>
                </a:cxn>
                <a:cxn ang="0">
                  <a:pos x="18" y="38"/>
                </a:cxn>
                <a:cxn ang="0">
                  <a:pos x="13" y="44"/>
                </a:cxn>
                <a:cxn ang="0">
                  <a:pos x="8" y="49"/>
                </a:cxn>
                <a:cxn ang="0">
                  <a:pos x="5" y="52"/>
                </a:cxn>
                <a:cxn ang="0">
                  <a:pos x="2" y="54"/>
                </a:cxn>
                <a:cxn ang="0">
                  <a:pos x="1" y="55"/>
                </a:cxn>
                <a:cxn ang="0">
                  <a:pos x="0" y="56"/>
                </a:cxn>
                <a:cxn ang="0">
                  <a:pos x="385" y="233"/>
                </a:cxn>
                <a:cxn ang="0">
                  <a:pos x="387" y="228"/>
                </a:cxn>
                <a:cxn ang="0">
                  <a:pos x="394" y="219"/>
                </a:cxn>
                <a:cxn ang="0">
                  <a:pos x="404" y="205"/>
                </a:cxn>
                <a:cxn ang="0">
                  <a:pos x="418" y="190"/>
                </a:cxn>
                <a:cxn ang="0">
                  <a:pos x="435" y="171"/>
                </a:cxn>
                <a:cxn ang="0">
                  <a:pos x="455" y="153"/>
                </a:cxn>
                <a:cxn ang="0">
                  <a:pos x="479" y="135"/>
                </a:cxn>
                <a:cxn ang="0">
                  <a:pos x="507" y="123"/>
                </a:cxn>
              </a:cxnLst>
              <a:rect l="0" t="0" r="r" b="b"/>
              <a:pathLst>
                <a:path w="508" h="234">
                  <a:moveTo>
                    <a:pt x="507" y="123"/>
                  </a:moveTo>
                  <a:lnTo>
                    <a:pt x="501" y="121"/>
                  </a:lnTo>
                  <a:lnTo>
                    <a:pt x="487" y="120"/>
                  </a:lnTo>
                  <a:lnTo>
                    <a:pt x="465" y="117"/>
                  </a:lnTo>
                  <a:lnTo>
                    <a:pt x="436" y="112"/>
                  </a:lnTo>
                  <a:lnTo>
                    <a:pt x="405" y="107"/>
                  </a:lnTo>
                  <a:lnTo>
                    <a:pt x="370" y="100"/>
                  </a:lnTo>
                  <a:lnTo>
                    <a:pt x="334" y="90"/>
                  </a:lnTo>
                  <a:lnTo>
                    <a:pt x="297" y="80"/>
                  </a:lnTo>
                  <a:lnTo>
                    <a:pt x="262" y="66"/>
                  </a:lnTo>
                  <a:lnTo>
                    <a:pt x="224" y="54"/>
                  </a:lnTo>
                  <a:lnTo>
                    <a:pt x="189" y="39"/>
                  </a:lnTo>
                  <a:lnTo>
                    <a:pt x="155" y="28"/>
                  </a:lnTo>
                  <a:lnTo>
                    <a:pt x="126" y="16"/>
                  </a:lnTo>
                  <a:lnTo>
                    <a:pt x="103" y="8"/>
                  </a:lnTo>
                  <a:lnTo>
                    <a:pt x="89" y="2"/>
                  </a:lnTo>
                  <a:lnTo>
                    <a:pt x="83" y="0"/>
                  </a:lnTo>
                  <a:lnTo>
                    <a:pt x="82" y="0"/>
                  </a:lnTo>
                  <a:lnTo>
                    <a:pt x="78" y="0"/>
                  </a:lnTo>
                  <a:lnTo>
                    <a:pt x="73" y="1"/>
                  </a:lnTo>
                  <a:lnTo>
                    <a:pt x="65" y="3"/>
                  </a:lnTo>
                  <a:lnTo>
                    <a:pt x="58" y="5"/>
                  </a:lnTo>
                  <a:lnTo>
                    <a:pt x="50" y="10"/>
                  </a:lnTo>
                  <a:lnTo>
                    <a:pt x="41" y="15"/>
                  </a:lnTo>
                  <a:lnTo>
                    <a:pt x="32" y="25"/>
                  </a:lnTo>
                  <a:lnTo>
                    <a:pt x="25" y="32"/>
                  </a:lnTo>
                  <a:lnTo>
                    <a:pt x="18" y="38"/>
                  </a:lnTo>
                  <a:lnTo>
                    <a:pt x="13" y="44"/>
                  </a:lnTo>
                  <a:lnTo>
                    <a:pt x="8" y="49"/>
                  </a:lnTo>
                  <a:lnTo>
                    <a:pt x="5" y="52"/>
                  </a:lnTo>
                  <a:lnTo>
                    <a:pt x="2" y="54"/>
                  </a:lnTo>
                  <a:lnTo>
                    <a:pt x="1" y="55"/>
                  </a:lnTo>
                  <a:lnTo>
                    <a:pt x="0" y="56"/>
                  </a:lnTo>
                  <a:lnTo>
                    <a:pt x="385" y="233"/>
                  </a:lnTo>
                  <a:lnTo>
                    <a:pt x="387" y="228"/>
                  </a:lnTo>
                  <a:lnTo>
                    <a:pt x="394" y="219"/>
                  </a:lnTo>
                  <a:lnTo>
                    <a:pt x="404" y="205"/>
                  </a:lnTo>
                  <a:lnTo>
                    <a:pt x="418" y="190"/>
                  </a:lnTo>
                  <a:lnTo>
                    <a:pt x="435" y="171"/>
                  </a:lnTo>
                  <a:lnTo>
                    <a:pt x="455" y="153"/>
                  </a:lnTo>
                  <a:lnTo>
                    <a:pt x="479" y="135"/>
                  </a:lnTo>
                  <a:lnTo>
                    <a:pt x="507" y="123"/>
                  </a:lnTo>
                </a:path>
              </a:pathLst>
            </a:custGeom>
            <a:solidFill>
              <a:srgbClr val="FFFFFF"/>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97" name="Freeform 25"/>
            <p:cNvSpPr>
              <a:spLocks/>
            </p:cNvSpPr>
            <p:nvPr/>
          </p:nvSpPr>
          <p:spPr bwMode="auto">
            <a:xfrm>
              <a:off x="4027" y="2823"/>
              <a:ext cx="393" cy="288"/>
            </a:xfrm>
            <a:custGeom>
              <a:avLst/>
              <a:gdLst/>
              <a:ahLst/>
              <a:cxnLst>
                <a:cxn ang="0">
                  <a:pos x="392" y="262"/>
                </a:cxn>
                <a:cxn ang="0">
                  <a:pos x="387" y="259"/>
                </a:cxn>
                <a:cxn ang="0">
                  <a:pos x="376" y="250"/>
                </a:cxn>
                <a:cxn ang="0">
                  <a:pos x="359" y="236"/>
                </a:cxn>
                <a:cxn ang="0">
                  <a:pos x="339" y="219"/>
                </a:cxn>
                <a:cxn ang="0">
                  <a:pos x="316" y="197"/>
                </a:cxn>
                <a:cxn ang="0">
                  <a:pos x="293" y="173"/>
                </a:cxn>
                <a:cxn ang="0">
                  <a:pos x="271" y="147"/>
                </a:cxn>
                <a:cxn ang="0">
                  <a:pos x="252" y="118"/>
                </a:cxn>
                <a:cxn ang="0">
                  <a:pos x="238" y="93"/>
                </a:cxn>
                <a:cxn ang="0">
                  <a:pos x="226" y="73"/>
                </a:cxn>
                <a:cxn ang="0">
                  <a:pos x="218" y="56"/>
                </a:cxn>
                <a:cxn ang="0">
                  <a:pos x="213" y="44"/>
                </a:cxn>
                <a:cxn ang="0">
                  <a:pos x="210" y="36"/>
                </a:cxn>
                <a:cxn ang="0">
                  <a:pos x="208" y="31"/>
                </a:cxn>
                <a:cxn ang="0">
                  <a:pos x="208" y="29"/>
                </a:cxn>
                <a:cxn ang="0">
                  <a:pos x="206" y="28"/>
                </a:cxn>
                <a:cxn ang="0">
                  <a:pos x="205" y="26"/>
                </a:cxn>
                <a:cxn ang="0">
                  <a:pos x="202" y="21"/>
                </a:cxn>
                <a:cxn ang="0">
                  <a:pos x="197" y="16"/>
                </a:cxn>
                <a:cxn ang="0">
                  <a:pos x="188" y="10"/>
                </a:cxn>
                <a:cxn ang="0">
                  <a:pos x="175" y="4"/>
                </a:cxn>
                <a:cxn ang="0">
                  <a:pos x="156" y="1"/>
                </a:cxn>
                <a:cxn ang="0">
                  <a:pos x="134" y="0"/>
                </a:cxn>
                <a:cxn ang="0">
                  <a:pos x="107" y="4"/>
                </a:cxn>
                <a:cxn ang="0">
                  <a:pos x="80" y="9"/>
                </a:cxn>
                <a:cxn ang="0">
                  <a:pos x="57" y="16"/>
                </a:cxn>
                <a:cxn ang="0">
                  <a:pos x="38" y="24"/>
                </a:cxn>
                <a:cxn ang="0">
                  <a:pos x="24" y="31"/>
                </a:cxn>
                <a:cxn ang="0">
                  <a:pos x="13" y="37"/>
                </a:cxn>
                <a:cxn ang="0">
                  <a:pos x="5" y="43"/>
                </a:cxn>
                <a:cxn ang="0">
                  <a:pos x="2" y="46"/>
                </a:cxn>
                <a:cxn ang="0">
                  <a:pos x="0" y="49"/>
                </a:cxn>
                <a:cxn ang="0">
                  <a:pos x="3" y="52"/>
                </a:cxn>
                <a:cxn ang="0">
                  <a:pos x="10" y="60"/>
                </a:cxn>
                <a:cxn ang="0">
                  <a:pos x="24" y="74"/>
                </a:cxn>
                <a:cxn ang="0">
                  <a:pos x="41" y="90"/>
                </a:cxn>
                <a:cxn ang="0">
                  <a:pos x="63" y="110"/>
                </a:cxn>
                <a:cxn ang="0">
                  <a:pos x="88" y="131"/>
                </a:cxn>
                <a:cxn ang="0">
                  <a:pos x="118" y="153"/>
                </a:cxn>
                <a:cxn ang="0">
                  <a:pos x="150" y="175"/>
                </a:cxn>
                <a:cxn ang="0">
                  <a:pos x="185" y="196"/>
                </a:cxn>
                <a:cxn ang="0">
                  <a:pos x="216" y="216"/>
                </a:cxn>
                <a:cxn ang="0">
                  <a:pos x="245" y="234"/>
                </a:cxn>
                <a:cxn ang="0">
                  <a:pos x="270" y="251"/>
                </a:cxn>
                <a:cxn ang="0">
                  <a:pos x="292" y="266"/>
                </a:cxn>
                <a:cxn ang="0">
                  <a:pos x="308" y="277"/>
                </a:cxn>
                <a:cxn ang="0">
                  <a:pos x="319" y="283"/>
                </a:cxn>
                <a:cxn ang="0">
                  <a:pos x="323" y="287"/>
                </a:cxn>
                <a:cxn ang="0">
                  <a:pos x="324" y="285"/>
                </a:cxn>
                <a:cxn ang="0">
                  <a:pos x="329" y="283"/>
                </a:cxn>
                <a:cxn ang="0">
                  <a:pos x="336" y="279"/>
                </a:cxn>
                <a:cxn ang="0">
                  <a:pos x="344" y="277"/>
                </a:cxn>
                <a:cxn ang="0">
                  <a:pos x="356" y="272"/>
                </a:cxn>
                <a:cxn ang="0">
                  <a:pos x="367" y="269"/>
                </a:cxn>
                <a:cxn ang="0">
                  <a:pos x="380" y="265"/>
                </a:cxn>
                <a:cxn ang="0">
                  <a:pos x="392" y="262"/>
                </a:cxn>
              </a:cxnLst>
              <a:rect l="0" t="0" r="r" b="b"/>
              <a:pathLst>
                <a:path w="393" h="288">
                  <a:moveTo>
                    <a:pt x="392" y="262"/>
                  </a:moveTo>
                  <a:lnTo>
                    <a:pt x="387" y="259"/>
                  </a:lnTo>
                  <a:lnTo>
                    <a:pt x="376" y="250"/>
                  </a:lnTo>
                  <a:lnTo>
                    <a:pt x="359" y="236"/>
                  </a:lnTo>
                  <a:lnTo>
                    <a:pt x="339" y="219"/>
                  </a:lnTo>
                  <a:lnTo>
                    <a:pt x="316" y="197"/>
                  </a:lnTo>
                  <a:lnTo>
                    <a:pt x="293" y="173"/>
                  </a:lnTo>
                  <a:lnTo>
                    <a:pt x="271" y="147"/>
                  </a:lnTo>
                  <a:lnTo>
                    <a:pt x="252" y="118"/>
                  </a:lnTo>
                  <a:lnTo>
                    <a:pt x="238" y="93"/>
                  </a:lnTo>
                  <a:lnTo>
                    <a:pt x="226" y="73"/>
                  </a:lnTo>
                  <a:lnTo>
                    <a:pt x="218" y="56"/>
                  </a:lnTo>
                  <a:lnTo>
                    <a:pt x="213" y="44"/>
                  </a:lnTo>
                  <a:lnTo>
                    <a:pt x="210" y="36"/>
                  </a:lnTo>
                  <a:lnTo>
                    <a:pt x="208" y="31"/>
                  </a:lnTo>
                  <a:lnTo>
                    <a:pt x="208" y="29"/>
                  </a:lnTo>
                  <a:lnTo>
                    <a:pt x="206" y="28"/>
                  </a:lnTo>
                  <a:lnTo>
                    <a:pt x="205" y="26"/>
                  </a:lnTo>
                  <a:lnTo>
                    <a:pt x="202" y="21"/>
                  </a:lnTo>
                  <a:lnTo>
                    <a:pt x="197" y="16"/>
                  </a:lnTo>
                  <a:lnTo>
                    <a:pt x="188" y="10"/>
                  </a:lnTo>
                  <a:lnTo>
                    <a:pt x="175" y="4"/>
                  </a:lnTo>
                  <a:lnTo>
                    <a:pt x="156" y="1"/>
                  </a:lnTo>
                  <a:lnTo>
                    <a:pt x="134" y="0"/>
                  </a:lnTo>
                  <a:lnTo>
                    <a:pt x="107" y="4"/>
                  </a:lnTo>
                  <a:lnTo>
                    <a:pt x="80" y="9"/>
                  </a:lnTo>
                  <a:lnTo>
                    <a:pt x="57" y="16"/>
                  </a:lnTo>
                  <a:lnTo>
                    <a:pt x="38" y="24"/>
                  </a:lnTo>
                  <a:lnTo>
                    <a:pt x="24" y="31"/>
                  </a:lnTo>
                  <a:lnTo>
                    <a:pt x="13" y="37"/>
                  </a:lnTo>
                  <a:lnTo>
                    <a:pt x="5" y="43"/>
                  </a:lnTo>
                  <a:lnTo>
                    <a:pt x="2" y="46"/>
                  </a:lnTo>
                  <a:lnTo>
                    <a:pt x="0" y="49"/>
                  </a:lnTo>
                  <a:lnTo>
                    <a:pt x="3" y="52"/>
                  </a:lnTo>
                  <a:lnTo>
                    <a:pt x="10" y="60"/>
                  </a:lnTo>
                  <a:lnTo>
                    <a:pt x="24" y="74"/>
                  </a:lnTo>
                  <a:lnTo>
                    <a:pt x="41" y="90"/>
                  </a:lnTo>
                  <a:lnTo>
                    <a:pt x="63" y="110"/>
                  </a:lnTo>
                  <a:lnTo>
                    <a:pt x="88" y="131"/>
                  </a:lnTo>
                  <a:lnTo>
                    <a:pt x="118" y="153"/>
                  </a:lnTo>
                  <a:lnTo>
                    <a:pt x="150" y="175"/>
                  </a:lnTo>
                  <a:lnTo>
                    <a:pt x="185" y="196"/>
                  </a:lnTo>
                  <a:lnTo>
                    <a:pt x="216" y="216"/>
                  </a:lnTo>
                  <a:lnTo>
                    <a:pt x="245" y="234"/>
                  </a:lnTo>
                  <a:lnTo>
                    <a:pt x="270" y="251"/>
                  </a:lnTo>
                  <a:lnTo>
                    <a:pt x="292" y="266"/>
                  </a:lnTo>
                  <a:lnTo>
                    <a:pt x="308" y="277"/>
                  </a:lnTo>
                  <a:lnTo>
                    <a:pt x="319" y="283"/>
                  </a:lnTo>
                  <a:lnTo>
                    <a:pt x="323" y="287"/>
                  </a:lnTo>
                  <a:lnTo>
                    <a:pt x="324" y="285"/>
                  </a:lnTo>
                  <a:lnTo>
                    <a:pt x="329" y="283"/>
                  </a:lnTo>
                  <a:lnTo>
                    <a:pt x="336" y="279"/>
                  </a:lnTo>
                  <a:lnTo>
                    <a:pt x="344" y="277"/>
                  </a:lnTo>
                  <a:lnTo>
                    <a:pt x="356" y="272"/>
                  </a:lnTo>
                  <a:lnTo>
                    <a:pt x="367" y="269"/>
                  </a:lnTo>
                  <a:lnTo>
                    <a:pt x="380" y="265"/>
                  </a:lnTo>
                  <a:lnTo>
                    <a:pt x="392" y="262"/>
                  </a:lnTo>
                </a:path>
              </a:pathLst>
            </a:custGeom>
            <a:solidFill>
              <a:srgbClr val="FFFFFF"/>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98" name="Freeform 26"/>
            <p:cNvSpPr>
              <a:spLocks/>
            </p:cNvSpPr>
            <p:nvPr/>
          </p:nvSpPr>
          <p:spPr bwMode="auto">
            <a:xfrm>
              <a:off x="5012" y="2765"/>
              <a:ext cx="329" cy="343"/>
            </a:xfrm>
            <a:custGeom>
              <a:avLst/>
              <a:gdLst/>
              <a:ahLst/>
              <a:cxnLst>
                <a:cxn ang="0">
                  <a:pos x="85" y="342"/>
                </a:cxn>
                <a:cxn ang="0">
                  <a:pos x="328" y="0"/>
                </a:cxn>
                <a:cxn ang="0">
                  <a:pos x="0" y="240"/>
                </a:cxn>
                <a:cxn ang="0">
                  <a:pos x="85" y="342"/>
                </a:cxn>
              </a:cxnLst>
              <a:rect l="0" t="0" r="r" b="b"/>
              <a:pathLst>
                <a:path w="329" h="343">
                  <a:moveTo>
                    <a:pt x="85" y="342"/>
                  </a:moveTo>
                  <a:lnTo>
                    <a:pt x="328" y="0"/>
                  </a:lnTo>
                  <a:lnTo>
                    <a:pt x="0" y="240"/>
                  </a:lnTo>
                  <a:lnTo>
                    <a:pt x="85" y="342"/>
                  </a:lnTo>
                </a:path>
              </a:pathLst>
            </a:custGeom>
            <a:solidFill>
              <a:srgbClr val="99CC00"/>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099" name="Freeform 27"/>
            <p:cNvSpPr>
              <a:spLocks/>
            </p:cNvSpPr>
            <p:nvPr/>
          </p:nvSpPr>
          <p:spPr bwMode="auto">
            <a:xfrm>
              <a:off x="4757" y="2663"/>
              <a:ext cx="233" cy="284"/>
            </a:xfrm>
            <a:custGeom>
              <a:avLst/>
              <a:gdLst/>
              <a:ahLst/>
              <a:cxnLst>
                <a:cxn ang="0">
                  <a:pos x="96" y="283"/>
                </a:cxn>
                <a:cxn ang="0">
                  <a:pos x="232" y="0"/>
                </a:cxn>
                <a:cxn ang="0">
                  <a:pos x="0" y="230"/>
                </a:cxn>
                <a:cxn ang="0">
                  <a:pos x="96" y="283"/>
                </a:cxn>
              </a:cxnLst>
              <a:rect l="0" t="0" r="r" b="b"/>
              <a:pathLst>
                <a:path w="233" h="284">
                  <a:moveTo>
                    <a:pt x="96" y="283"/>
                  </a:moveTo>
                  <a:lnTo>
                    <a:pt x="232" y="0"/>
                  </a:lnTo>
                  <a:lnTo>
                    <a:pt x="0" y="230"/>
                  </a:lnTo>
                  <a:lnTo>
                    <a:pt x="96" y="283"/>
                  </a:lnTo>
                </a:path>
              </a:pathLst>
            </a:custGeom>
            <a:solidFill>
              <a:srgbClr val="99CC00"/>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100" name="Freeform 28"/>
            <p:cNvSpPr>
              <a:spLocks/>
            </p:cNvSpPr>
            <p:nvPr/>
          </p:nvSpPr>
          <p:spPr bwMode="auto">
            <a:xfrm>
              <a:off x="4503" y="2506"/>
              <a:ext cx="150" cy="409"/>
            </a:xfrm>
            <a:custGeom>
              <a:avLst/>
              <a:gdLst/>
              <a:ahLst/>
              <a:cxnLst>
                <a:cxn ang="0">
                  <a:pos x="117" y="408"/>
                </a:cxn>
                <a:cxn ang="0">
                  <a:pos x="149" y="0"/>
                </a:cxn>
                <a:cxn ang="0">
                  <a:pos x="0" y="391"/>
                </a:cxn>
                <a:cxn ang="0">
                  <a:pos x="117" y="408"/>
                </a:cxn>
              </a:cxnLst>
              <a:rect l="0" t="0" r="r" b="b"/>
              <a:pathLst>
                <a:path w="150" h="409">
                  <a:moveTo>
                    <a:pt x="117" y="408"/>
                  </a:moveTo>
                  <a:lnTo>
                    <a:pt x="149" y="0"/>
                  </a:lnTo>
                  <a:lnTo>
                    <a:pt x="0" y="391"/>
                  </a:lnTo>
                  <a:lnTo>
                    <a:pt x="117" y="408"/>
                  </a:lnTo>
                </a:path>
              </a:pathLst>
            </a:custGeom>
            <a:solidFill>
              <a:srgbClr val="99CC00"/>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101" name="Freeform 29"/>
            <p:cNvSpPr>
              <a:spLocks/>
            </p:cNvSpPr>
            <p:nvPr/>
          </p:nvSpPr>
          <p:spPr bwMode="auto">
            <a:xfrm>
              <a:off x="4571" y="3444"/>
              <a:ext cx="283" cy="348"/>
            </a:xfrm>
            <a:custGeom>
              <a:avLst/>
              <a:gdLst/>
              <a:ahLst/>
              <a:cxnLst>
                <a:cxn ang="0">
                  <a:pos x="282" y="177"/>
                </a:cxn>
                <a:cxn ang="0">
                  <a:pos x="278" y="174"/>
                </a:cxn>
                <a:cxn ang="0">
                  <a:pos x="268" y="168"/>
                </a:cxn>
                <a:cxn ang="0">
                  <a:pos x="253" y="157"/>
                </a:cxn>
                <a:cxn ang="0">
                  <a:pos x="232" y="144"/>
                </a:cxn>
                <a:cxn ang="0">
                  <a:pos x="209" y="128"/>
                </a:cxn>
                <a:cxn ang="0">
                  <a:pos x="185" y="112"/>
                </a:cxn>
                <a:cxn ang="0">
                  <a:pos x="159" y="97"/>
                </a:cxn>
                <a:cxn ang="0">
                  <a:pos x="134" y="82"/>
                </a:cxn>
                <a:cxn ang="0">
                  <a:pos x="110" y="66"/>
                </a:cxn>
                <a:cxn ang="0">
                  <a:pos x="85" y="52"/>
                </a:cxn>
                <a:cxn ang="0">
                  <a:pos x="63" y="38"/>
                </a:cxn>
                <a:cxn ang="0">
                  <a:pos x="42" y="26"/>
                </a:cxn>
                <a:cxn ang="0">
                  <a:pos x="25" y="15"/>
                </a:cxn>
                <a:cxn ang="0">
                  <a:pos x="11" y="7"/>
                </a:cxn>
                <a:cxn ang="0">
                  <a:pos x="3" y="2"/>
                </a:cxn>
                <a:cxn ang="0">
                  <a:pos x="0" y="0"/>
                </a:cxn>
                <a:cxn ang="0">
                  <a:pos x="6" y="6"/>
                </a:cxn>
                <a:cxn ang="0">
                  <a:pos x="25" y="22"/>
                </a:cxn>
                <a:cxn ang="0">
                  <a:pos x="52" y="47"/>
                </a:cxn>
                <a:cxn ang="0">
                  <a:pos x="83" y="76"/>
                </a:cxn>
                <a:cxn ang="0">
                  <a:pos x="115" y="106"/>
                </a:cxn>
                <a:cxn ang="0">
                  <a:pos x="145" y="136"/>
                </a:cxn>
                <a:cxn ang="0">
                  <a:pos x="170" y="163"/>
                </a:cxn>
                <a:cxn ang="0">
                  <a:pos x="183" y="183"/>
                </a:cxn>
                <a:cxn ang="0">
                  <a:pos x="194" y="202"/>
                </a:cxn>
                <a:cxn ang="0">
                  <a:pos x="205" y="227"/>
                </a:cxn>
                <a:cxn ang="0">
                  <a:pos x="218" y="253"/>
                </a:cxn>
                <a:cxn ang="0">
                  <a:pos x="230" y="281"/>
                </a:cxn>
                <a:cxn ang="0">
                  <a:pos x="242" y="306"/>
                </a:cxn>
                <a:cxn ang="0">
                  <a:pos x="250" y="327"/>
                </a:cxn>
                <a:cxn ang="0">
                  <a:pos x="256" y="340"/>
                </a:cxn>
                <a:cxn ang="0">
                  <a:pos x="259" y="347"/>
                </a:cxn>
                <a:cxn ang="0">
                  <a:pos x="259" y="340"/>
                </a:cxn>
                <a:cxn ang="0">
                  <a:pos x="257" y="326"/>
                </a:cxn>
                <a:cxn ang="0">
                  <a:pos x="256" y="305"/>
                </a:cxn>
                <a:cxn ang="0">
                  <a:pos x="256" y="279"/>
                </a:cxn>
                <a:cxn ang="0">
                  <a:pos x="259" y="250"/>
                </a:cxn>
                <a:cxn ang="0">
                  <a:pos x="263" y="223"/>
                </a:cxn>
                <a:cxn ang="0">
                  <a:pos x="271" y="197"/>
                </a:cxn>
                <a:cxn ang="0">
                  <a:pos x="282" y="177"/>
                </a:cxn>
              </a:cxnLst>
              <a:rect l="0" t="0" r="r" b="b"/>
              <a:pathLst>
                <a:path w="283" h="348">
                  <a:moveTo>
                    <a:pt x="282" y="177"/>
                  </a:moveTo>
                  <a:lnTo>
                    <a:pt x="278" y="174"/>
                  </a:lnTo>
                  <a:lnTo>
                    <a:pt x="268" y="168"/>
                  </a:lnTo>
                  <a:lnTo>
                    <a:pt x="253" y="157"/>
                  </a:lnTo>
                  <a:lnTo>
                    <a:pt x="232" y="144"/>
                  </a:lnTo>
                  <a:lnTo>
                    <a:pt x="209" y="128"/>
                  </a:lnTo>
                  <a:lnTo>
                    <a:pt x="185" y="112"/>
                  </a:lnTo>
                  <a:lnTo>
                    <a:pt x="159" y="97"/>
                  </a:lnTo>
                  <a:lnTo>
                    <a:pt x="134" y="82"/>
                  </a:lnTo>
                  <a:lnTo>
                    <a:pt x="110" y="66"/>
                  </a:lnTo>
                  <a:lnTo>
                    <a:pt x="85" y="52"/>
                  </a:lnTo>
                  <a:lnTo>
                    <a:pt x="63" y="38"/>
                  </a:lnTo>
                  <a:lnTo>
                    <a:pt x="42" y="26"/>
                  </a:lnTo>
                  <a:lnTo>
                    <a:pt x="25" y="15"/>
                  </a:lnTo>
                  <a:lnTo>
                    <a:pt x="11" y="7"/>
                  </a:lnTo>
                  <a:lnTo>
                    <a:pt x="3" y="2"/>
                  </a:lnTo>
                  <a:lnTo>
                    <a:pt x="0" y="0"/>
                  </a:lnTo>
                  <a:lnTo>
                    <a:pt x="6" y="6"/>
                  </a:lnTo>
                  <a:lnTo>
                    <a:pt x="25" y="22"/>
                  </a:lnTo>
                  <a:lnTo>
                    <a:pt x="52" y="47"/>
                  </a:lnTo>
                  <a:lnTo>
                    <a:pt x="83" y="76"/>
                  </a:lnTo>
                  <a:lnTo>
                    <a:pt x="115" y="106"/>
                  </a:lnTo>
                  <a:lnTo>
                    <a:pt x="145" y="136"/>
                  </a:lnTo>
                  <a:lnTo>
                    <a:pt x="170" y="163"/>
                  </a:lnTo>
                  <a:lnTo>
                    <a:pt x="183" y="183"/>
                  </a:lnTo>
                  <a:lnTo>
                    <a:pt x="194" y="202"/>
                  </a:lnTo>
                  <a:lnTo>
                    <a:pt x="205" y="227"/>
                  </a:lnTo>
                  <a:lnTo>
                    <a:pt x="218" y="253"/>
                  </a:lnTo>
                  <a:lnTo>
                    <a:pt x="230" y="281"/>
                  </a:lnTo>
                  <a:lnTo>
                    <a:pt x="242" y="306"/>
                  </a:lnTo>
                  <a:lnTo>
                    <a:pt x="250" y="327"/>
                  </a:lnTo>
                  <a:lnTo>
                    <a:pt x="256" y="340"/>
                  </a:lnTo>
                  <a:lnTo>
                    <a:pt x="259" y="347"/>
                  </a:lnTo>
                  <a:lnTo>
                    <a:pt x="259" y="340"/>
                  </a:lnTo>
                  <a:lnTo>
                    <a:pt x="257" y="326"/>
                  </a:lnTo>
                  <a:lnTo>
                    <a:pt x="256" y="305"/>
                  </a:lnTo>
                  <a:lnTo>
                    <a:pt x="256" y="279"/>
                  </a:lnTo>
                  <a:lnTo>
                    <a:pt x="259" y="250"/>
                  </a:lnTo>
                  <a:lnTo>
                    <a:pt x="263" y="223"/>
                  </a:lnTo>
                  <a:lnTo>
                    <a:pt x="271" y="197"/>
                  </a:lnTo>
                  <a:lnTo>
                    <a:pt x="282" y="177"/>
                  </a:lnTo>
                </a:path>
              </a:pathLst>
            </a:custGeom>
            <a:solidFill>
              <a:srgbClr val="B0B0FF"/>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sp>
          <p:nvSpPr>
            <p:cNvPr id="3102" name="Freeform 30"/>
            <p:cNvSpPr>
              <a:spLocks/>
            </p:cNvSpPr>
            <p:nvPr/>
          </p:nvSpPr>
          <p:spPr bwMode="auto">
            <a:xfrm>
              <a:off x="3937" y="3036"/>
              <a:ext cx="298" cy="170"/>
            </a:xfrm>
            <a:custGeom>
              <a:avLst/>
              <a:gdLst/>
              <a:ahLst/>
              <a:cxnLst>
                <a:cxn ang="0">
                  <a:pos x="297" y="169"/>
                </a:cxn>
                <a:cxn ang="0">
                  <a:pos x="293" y="165"/>
                </a:cxn>
                <a:cxn ang="0">
                  <a:pos x="283" y="160"/>
                </a:cxn>
                <a:cxn ang="0">
                  <a:pos x="267" y="151"/>
                </a:cxn>
                <a:cxn ang="0">
                  <a:pos x="245" y="140"/>
                </a:cxn>
                <a:cxn ang="0">
                  <a:pos x="221" y="127"/>
                </a:cxn>
                <a:cxn ang="0">
                  <a:pos x="193" y="113"/>
                </a:cxn>
                <a:cxn ang="0">
                  <a:pos x="165" y="99"/>
                </a:cxn>
                <a:cxn ang="0">
                  <a:pos x="134" y="86"/>
                </a:cxn>
                <a:cxn ang="0">
                  <a:pos x="106" y="71"/>
                </a:cxn>
                <a:cxn ang="0">
                  <a:pos x="81" y="56"/>
                </a:cxn>
                <a:cxn ang="0">
                  <a:pos x="60" y="41"/>
                </a:cxn>
                <a:cxn ang="0">
                  <a:pos x="41" y="29"/>
                </a:cxn>
                <a:cxn ang="0">
                  <a:pos x="28" y="16"/>
                </a:cxn>
                <a:cxn ang="0">
                  <a:pos x="17" y="7"/>
                </a:cxn>
                <a:cxn ang="0">
                  <a:pos x="11" y="1"/>
                </a:cxn>
                <a:cxn ang="0">
                  <a:pos x="9" y="0"/>
                </a:cxn>
                <a:cxn ang="0">
                  <a:pos x="0" y="65"/>
                </a:cxn>
                <a:cxn ang="0">
                  <a:pos x="12" y="68"/>
                </a:cxn>
                <a:cxn ang="0">
                  <a:pos x="43" y="77"/>
                </a:cxn>
                <a:cxn ang="0">
                  <a:pos x="89" y="91"/>
                </a:cxn>
                <a:cxn ang="0">
                  <a:pos x="141" y="109"/>
                </a:cxn>
                <a:cxn ang="0">
                  <a:pos x="194" y="127"/>
                </a:cxn>
                <a:cxn ang="0">
                  <a:pos x="242" y="143"/>
                </a:cxn>
                <a:cxn ang="0">
                  <a:pos x="279" y="157"/>
                </a:cxn>
                <a:cxn ang="0">
                  <a:pos x="297" y="169"/>
                </a:cxn>
              </a:cxnLst>
              <a:rect l="0" t="0" r="r" b="b"/>
              <a:pathLst>
                <a:path w="298" h="170">
                  <a:moveTo>
                    <a:pt x="297" y="169"/>
                  </a:moveTo>
                  <a:lnTo>
                    <a:pt x="293" y="165"/>
                  </a:lnTo>
                  <a:lnTo>
                    <a:pt x="283" y="160"/>
                  </a:lnTo>
                  <a:lnTo>
                    <a:pt x="267" y="151"/>
                  </a:lnTo>
                  <a:lnTo>
                    <a:pt x="245" y="140"/>
                  </a:lnTo>
                  <a:lnTo>
                    <a:pt x="221" y="127"/>
                  </a:lnTo>
                  <a:lnTo>
                    <a:pt x="193" y="113"/>
                  </a:lnTo>
                  <a:lnTo>
                    <a:pt x="165" y="99"/>
                  </a:lnTo>
                  <a:lnTo>
                    <a:pt x="134" y="86"/>
                  </a:lnTo>
                  <a:lnTo>
                    <a:pt x="106" y="71"/>
                  </a:lnTo>
                  <a:lnTo>
                    <a:pt x="81" y="56"/>
                  </a:lnTo>
                  <a:lnTo>
                    <a:pt x="60" y="41"/>
                  </a:lnTo>
                  <a:lnTo>
                    <a:pt x="41" y="29"/>
                  </a:lnTo>
                  <a:lnTo>
                    <a:pt x="28" y="16"/>
                  </a:lnTo>
                  <a:lnTo>
                    <a:pt x="17" y="7"/>
                  </a:lnTo>
                  <a:lnTo>
                    <a:pt x="11" y="1"/>
                  </a:lnTo>
                  <a:lnTo>
                    <a:pt x="9" y="0"/>
                  </a:lnTo>
                  <a:lnTo>
                    <a:pt x="0" y="65"/>
                  </a:lnTo>
                  <a:lnTo>
                    <a:pt x="12" y="68"/>
                  </a:lnTo>
                  <a:lnTo>
                    <a:pt x="43" y="77"/>
                  </a:lnTo>
                  <a:lnTo>
                    <a:pt x="89" y="91"/>
                  </a:lnTo>
                  <a:lnTo>
                    <a:pt x="141" y="109"/>
                  </a:lnTo>
                  <a:lnTo>
                    <a:pt x="194" y="127"/>
                  </a:lnTo>
                  <a:lnTo>
                    <a:pt x="242" y="143"/>
                  </a:lnTo>
                  <a:lnTo>
                    <a:pt x="279" y="157"/>
                  </a:lnTo>
                  <a:lnTo>
                    <a:pt x="297" y="169"/>
                  </a:lnTo>
                </a:path>
              </a:pathLst>
            </a:custGeom>
            <a:solidFill>
              <a:srgbClr val="BFBFFF"/>
            </a:solidFill>
            <a:ln w="9525" cap="rnd">
              <a:noFill/>
              <a:round/>
              <a:headEnd/>
              <a:tailEnd/>
            </a:ln>
            <a:effectLst>
              <a:outerShdw dist="107763" dir="2700000" algn="ctr" rotWithShape="0">
                <a:schemeClr val="bg2">
                  <a:alpha val="50000"/>
                </a:schemeClr>
              </a:outerShdw>
            </a:effectLst>
          </p:spPr>
          <p:txBody>
            <a:bodyPr/>
            <a:lstStyle/>
            <a:p>
              <a:pPr>
                <a:defRPr/>
              </a:pPr>
              <a:endParaRPr lang="en-US"/>
            </a:p>
          </p:txBody>
        </p:sp>
      </p:grpSp>
    </p:spTree>
  </p:cSld>
  <p:clrMapOvr>
    <a:masterClrMapping/>
  </p:clrMapOvr>
  <p:transition advTm="4583">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685800" y="381000"/>
            <a:ext cx="8151813" cy="839788"/>
          </a:xfrm>
        </p:spPr>
        <p:txBody>
          <a:bodyPr lIns="92075" tIns="46038" rIns="92075" bIns="46038" anchor="b"/>
          <a:lstStyle/>
          <a:p>
            <a:pPr eaLnBrk="1" hangingPunct="1">
              <a:defRPr/>
            </a:pPr>
            <a:r>
              <a:rPr lang="en-US" smtClean="0"/>
              <a:t>Categories of Financial Aid</a:t>
            </a:r>
          </a:p>
        </p:txBody>
      </p:sp>
      <p:sp>
        <p:nvSpPr>
          <p:cNvPr id="10243" name="Rectangle 3"/>
          <p:cNvSpPr>
            <a:spLocks noGrp="1" noRot="1" noChangeArrowheads="1"/>
          </p:cNvSpPr>
          <p:nvPr>
            <p:ph type="body" idx="1"/>
          </p:nvPr>
        </p:nvSpPr>
        <p:spPr>
          <a:xfrm>
            <a:off x="990600" y="1600200"/>
            <a:ext cx="7772400" cy="4114800"/>
          </a:xfrm>
        </p:spPr>
        <p:txBody>
          <a:bodyPr lIns="92075" tIns="46038" rIns="92075" bIns="46038"/>
          <a:lstStyle/>
          <a:p>
            <a:pPr marL="0" indent="0" defTabSz="458788" eaLnBrk="1" hangingPunct="1">
              <a:lnSpc>
                <a:spcPct val="160000"/>
              </a:lnSpc>
              <a:defRPr/>
            </a:pPr>
            <a:r>
              <a:rPr lang="en-US" sz="3500" smtClean="0"/>
              <a:t>Need-based</a:t>
            </a:r>
            <a:endParaRPr lang="en-US" smtClean="0"/>
          </a:p>
          <a:p>
            <a:pPr marL="220663" lvl="1" indent="-103188" defTabSz="458788" eaLnBrk="1" hangingPunct="1">
              <a:spcBef>
                <a:spcPct val="5000"/>
              </a:spcBef>
              <a:defRPr/>
            </a:pPr>
            <a:r>
              <a:rPr lang="en-US" smtClean="0"/>
              <a:t>Aid based on your financial situation</a:t>
            </a:r>
          </a:p>
          <a:p>
            <a:pPr marL="0" indent="0" defTabSz="458788" eaLnBrk="1" hangingPunct="1">
              <a:lnSpc>
                <a:spcPct val="180000"/>
              </a:lnSpc>
              <a:defRPr/>
            </a:pPr>
            <a:r>
              <a:rPr lang="en-US" sz="3500" smtClean="0"/>
              <a:t>Merit-based (or non-need)</a:t>
            </a:r>
            <a:endParaRPr lang="en-US" smtClean="0"/>
          </a:p>
          <a:p>
            <a:pPr marL="220663" lvl="1" indent="-103188" defTabSz="458788" eaLnBrk="1" hangingPunct="1">
              <a:spcBef>
                <a:spcPct val="5000"/>
              </a:spcBef>
              <a:defRPr/>
            </a:pPr>
            <a:r>
              <a:rPr lang="en-US" smtClean="0"/>
              <a:t>Aid based on your grades, test scores, hobbies and special talents (artistic, athletic, etc.)</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fld id="{7886FCE6-43E1-417B-B239-43B541DBB613}" type="slidenum">
              <a:rPr lang="en-US"/>
              <a:pPr/>
              <a:t>11</a:t>
            </a:fld>
            <a:endParaRPr lang="en-US"/>
          </a:p>
        </p:txBody>
      </p:sp>
      <p:sp>
        <p:nvSpPr>
          <p:cNvPr id="12290" name="Rectangle 2"/>
          <p:cNvSpPr>
            <a:spLocks noGrp="1" noRot="1" noChangeArrowheads="1"/>
          </p:cNvSpPr>
          <p:nvPr>
            <p:ph type="title"/>
          </p:nvPr>
        </p:nvSpPr>
        <p:spPr>
          <a:xfrm>
            <a:off x="1487488" y="258763"/>
            <a:ext cx="6800850" cy="1104900"/>
          </a:xfrm>
        </p:spPr>
        <p:txBody>
          <a:bodyPr lIns="92075" tIns="46038" rIns="92075" bIns="46038" anchor="b"/>
          <a:lstStyle/>
          <a:p>
            <a:pPr eaLnBrk="1" hangingPunct="1">
              <a:defRPr/>
            </a:pPr>
            <a:r>
              <a:rPr lang="en-US" smtClean="0"/>
              <a:t>Financial Aid Myths</a:t>
            </a:r>
          </a:p>
        </p:txBody>
      </p:sp>
      <p:sp>
        <p:nvSpPr>
          <p:cNvPr id="12291" name="Rectangle 3"/>
          <p:cNvSpPr>
            <a:spLocks noGrp="1" noRot="1" noChangeArrowheads="1"/>
          </p:cNvSpPr>
          <p:nvPr>
            <p:ph type="body" idx="1"/>
          </p:nvPr>
        </p:nvSpPr>
        <p:spPr>
          <a:xfrm>
            <a:off x="304800" y="1828800"/>
            <a:ext cx="8534400" cy="4648200"/>
          </a:xfrm>
        </p:spPr>
        <p:txBody>
          <a:bodyPr lIns="92075" tIns="46038" rIns="92075" bIns="46038"/>
          <a:lstStyle/>
          <a:p>
            <a:pPr marL="0" indent="0" defTabSz="458788" eaLnBrk="1" hangingPunct="1">
              <a:lnSpc>
                <a:spcPct val="150000"/>
              </a:lnSpc>
              <a:defRPr/>
            </a:pPr>
            <a:r>
              <a:rPr lang="en-US" smtClean="0"/>
              <a:t>Students with highest GPAs get all the aid</a:t>
            </a:r>
          </a:p>
          <a:p>
            <a:pPr marL="0" indent="0" defTabSz="458788" eaLnBrk="1" hangingPunct="1">
              <a:lnSpc>
                <a:spcPct val="150000"/>
              </a:lnSpc>
              <a:defRPr/>
            </a:pPr>
            <a:r>
              <a:rPr lang="en-US" smtClean="0"/>
              <a:t>Income is too high, so don’t bother to apply</a:t>
            </a:r>
          </a:p>
          <a:p>
            <a:pPr marL="0" indent="0" defTabSz="458788" eaLnBrk="1" hangingPunct="1">
              <a:lnSpc>
                <a:spcPct val="150000"/>
              </a:lnSpc>
              <a:defRPr/>
            </a:pPr>
            <a:r>
              <a:rPr lang="en-US" smtClean="0"/>
              <a:t>Sibling didn’t qualify, so neither will I </a:t>
            </a:r>
          </a:p>
          <a:p>
            <a:pPr marL="0" indent="0" defTabSz="458788" eaLnBrk="1" hangingPunct="1">
              <a:lnSpc>
                <a:spcPct val="150000"/>
              </a:lnSpc>
              <a:defRPr/>
            </a:pPr>
            <a:r>
              <a:rPr lang="en-US" smtClean="0"/>
              <a:t>Attend the college that offers the most aid</a:t>
            </a:r>
          </a:p>
          <a:p>
            <a:pPr marL="0" indent="0" defTabSz="458788" eaLnBrk="1" hangingPunct="1">
              <a:lnSpc>
                <a:spcPct val="150000"/>
              </a:lnSpc>
              <a:defRPr/>
            </a:pPr>
            <a:r>
              <a:rPr lang="en-US" smtClean="0"/>
              <a:t>Cost is the only way to compare colleges</a:t>
            </a:r>
          </a:p>
        </p:txBody>
      </p:sp>
      <p:grpSp>
        <p:nvGrpSpPr>
          <p:cNvPr id="1030" name="Group 4"/>
          <p:cNvGrpSpPr>
            <a:grpSpLocks/>
          </p:cNvGrpSpPr>
          <p:nvPr/>
        </p:nvGrpSpPr>
        <p:grpSpPr bwMode="auto">
          <a:xfrm>
            <a:off x="7086600" y="304800"/>
            <a:ext cx="1779588" cy="1500188"/>
            <a:chOff x="4508" y="111"/>
            <a:chExt cx="1121" cy="945"/>
          </a:xfrm>
        </p:grpSpPr>
        <p:graphicFrame>
          <p:nvGraphicFramePr>
            <p:cNvPr id="1026" name="Object 5"/>
            <p:cNvGraphicFramePr>
              <a:graphicFrameLocks/>
            </p:cNvGraphicFramePr>
            <p:nvPr/>
          </p:nvGraphicFramePr>
          <p:xfrm>
            <a:off x="4768" y="141"/>
            <a:ext cx="861" cy="915"/>
          </p:xfrm>
          <a:graphic>
            <a:graphicData uri="http://schemas.openxmlformats.org/presentationml/2006/ole">
              <p:oleObj spid="_x0000_s1026" name="ClipArt" r:id="rId4" imgW="3444840" imgH="3657600" progId="">
                <p:embed/>
              </p:oleObj>
            </a:graphicData>
          </a:graphic>
        </p:graphicFrame>
        <p:grpSp>
          <p:nvGrpSpPr>
            <p:cNvPr id="1031" name="Group 6"/>
            <p:cNvGrpSpPr>
              <a:grpSpLocks/>
            </p:cNvGrpSpPr>
            <p:nvPr/>
          </p:nvGrpSpPr>
          <p:grpSpPr bwMode="auto">
            <a:xfrm>
              <a:off x="4508" y="111"/>
              <a:ext cx="328" cy="381"/>
              <a:chOff x="4508" y="111"/>
              <a:chExt cx="328" cy="381"/>
            </a:xfrm>
          </p:grpSpPr>
          <p:sp>
            <p:nvSpPr>
              <p:cNvPr id="1032" name="Arc 7"/>
              <p:cNvSpPr>
                <a:spLocks/>
              </p:cNvSpPr>
              <p:nvPr/>
            </p:nvSpPr>
            <p:spPr bwMode="auto">
              <a:xfrm>
                <a:off x="4666" y="190"/>
                <a:ext cx="97" cy="240"/>
              </a:xfrm>
              <a:custGeom>
                <a:avLst/>
                <a:gdLst>
                  <a:gd name="T0" fmla="*/ 71 w 21600"/>
                  <a:gd name="T1" fmla="*/ 240 h 41941"/>
                  <a:gd name="T2" fmla="*/ 77 w 21600"/>
                  <a:gd name="T3" fmla="*/ 0 h 41941"/>
                  <a:gd name="T4" fmla="*/ 97 w 21600"/>
                  <a:gd name="T5" fmla="*/ 121 h 41941"/>
                  <a:gd name="T6" fmla="*/ 0 60000 65536"/>
                  <a:gd name="T7" fmla="*/ 0 60000 65536"/>
                  <a:gd name="T8" fmla="*/ 0 60000 65536"/>
                  <a:gd name="T9" fmla="*/ 0 w 21600"/>
                  <a:gd name="T10" fmla="*/ 0 h 41941"/>
                  <a:gd name="T11" fmla="*/ 21600 w 21600"/>
                  <a:gd name="T12" fmla="*/ 41941 h 41941"/>
                </a:gdLst>
                <a:ahLst/>
                <a:cxnLst>
                  <a:cxn ang="T6">
                    <a:pos x="T0" y="T1"/>
                  </a:cxn>
                  <a:cxn ang="T7">
                    <a:pos x="T2" y="T3"/>
                  </a:cxn>
                  <a:cxn ang="T8">
                    <a:pos x="T4" y="T5"/>
                  </a:cxn>
                </a:cxnLst>
                <a:rect l="T9" t="T10" r="T11" b="T12"/>
                <a:pathLst>
                  <a:path w="21600" h="41941" fill="none" extrusionOk="0">
                    <a:moveTo>
                      <a:pt x="15765" y="41941"/>
                    </a:moveTo>
                    <a:cubicBezTo>
                      <a:pt x="6443" y="39326"/>
                      <a:pt x="0" y="30826"/>
                      <a:pt x="0" y="21144"/>
                    </a:cubicBezTo>
                    <a:cubicBezTo>
                      <a:pt x="-1" y="10915"/>
                      <a:pt x="7174" y="2089"/>
                      <a:pt x="17186" y="-1"/>
                    </a:cubicBezTo>
                  </a:path>
                  <a:path w="21600" h="41941" stroke="0" extrusionOk="0">
                    <a:moveTo>
                      <a:pt x="15765" y="41941"/>
                    </a:moveTo>
                    <a:cubicBezTo>
                      <a:pt x="6443" y="39326"/>
                      <a:pt x="0" y="30826"/>
                      <a:pt x="0" y="21144"/>
                    </a:cubicBezTo>
                    <a:cubicBezTo>
                      <a:pt x="-1" y="10915"/>
                      <a:pt x="7174" y="2089"/>
                      <a:pt x="17186" y="-1"/>
                    </a:cubicBezTo>
                    <a:lnTo>
                      <a:pt x="21600" y="21144"/>
                    </a:lnTo>
                    <a:close/>
                  </a:path>
                </a:pathLst>
              </a:custGeom>
              <a:noFill/>
              <a:ln w="12700" cap="rnd">
                <a:solidFill>
                  <a:schemeClr val="tx2"/>
                </a:solidFill>
                <a:round/>
                <a:headEnd type="none" w="sm" len="sm"/>
                <a:tailEnd type="none" w="sm" len="sm"/>
              </a:ln>
            </p:spPr>
            <p:txBody>
              <a:bodyPr wrap="none" anchor="ctr"/>
              <a:lstStyle/>
              <a:p>
                <a:endParaRPr lang="en-US"/>
              </a:p>
            </p:txBody>
          </p:sp>
          <p:sp>
            <p:nvSpPr>
              <p:cNvPr id="1033" name="Arc 8"/>
              <p:cNvSpPr>
                <a:spLocks/>
              </p:cNvSpPr>
              <p:nvPr/>
            </p:nvSpPr>
            <p:spPr bwMode="auto">
              <a:xfrm>
                <a:off x="4719" y="204"/>
                <a:ext cx="84" cy="208"/>
              </a:xfrm>
              <a:custGeom>
                <a:avLst/>
                <a:gdLst>
                  <a:gd name="T0" fmla="*/ 62 w 21600"/>
                  <a:gd name="T1" fmla="*/ 208 h 41997"/>
                  <a:gd name="T2" fmla="*/ 67 w 21600"/>
                  <a:gd name="T3" fmla="*/ 0 h 41997"/>
                  <a:gd name="T4" fmla="*/ 84 w 21600"/>
                  <a:gd name="T5" fmla="*/ 105 h 41997"/>
                  <a:gd name="T6" fmla="*/ 0 60000 65536"/>
                  <a:gd name="T7" fmla="*/ 0 60000 65536"/>
                  <a:gd name="T8" fmla="*/ 0 60000 65536"/>
                  <a:gd name="T9" fmla="*/ 0 w 21600"/>
                  <a:gd name="T10" fmla="*/ 0 h 41997"/>
                  <a:gd name="T11" fmla="*/ 21600 w 21600"/>
                  <a:gd name="T12" fmla="*/ 41997 h 41997"/>
                </a:gdLst>
                <a:ahLst/>
                <a:cxnLst>
                  <a:cxn ang="T6">
                    <a:pos x="T0" y="T1"/>
                  </a:cxn>
                  <a:cxn ang="T7">
                    <a:pos x="T2" y="T3"/>
                  </a:cxn>
                  <a:cxn ang="T8">
                    <a:pos x="T4" y="T5"/>
                  </a:cxn>
                </a:cxnLst>
                <a:rect l="T9" t="T10" r="T11" b="T12"/>
                <a:pathLst>
                  <a:path w="21600" h="41997" fill="none" extrusionOk="0">
                    <a:moveTo>
                      <a:pt x="15928" y="41997"/>
                    </a:moveTo>
                    <a:cubicBezTo>
                      <a:pt x="6525" y="39438"/>
                      <a:pt x="0" y="30900"/>
                      <a:pt x="0" y="21155"/>
                    </a:cubicBezTo>
                    <a:cubicBezTo>
                      <a:pt x="-1" y="10907"/>
                      <a:pt x="7200" y="2070"/>
                      <a:pt x="17237" y="0"/>
                    </a:cubicBezTo>
                  </a:path>
                  <a:path w="21600" h="41997" stroke="0" extrusionOk="0">
                    <a:moveTo>
                      <a:pt x="15928" y="41997"/>
                    </a:moveTo>
                    <a:cubicBezTo>
                      <a:pt x="6525" y="39438"/>
                      <a:pt x="0" y="30900"/>
                      <a:pt x="0" y="21155"/>
                    </a:cubicBezTo>
                    <a:cubicBezTo>
                      <a:pt x="-1" y="10907"/>
                      <a:pt x="7200" y="2070"/>
                      <a:pt x="17237" y="0"/>
                    </a:cubicBezTo>
                    <a:lnTo>
                      <a:pt x="21600" y="21155"/>
                    </a:lnTo>
                    <a:close/>
                  </a:path>
                </a:pathLst>
              </a:custGeom>
              <a:noFill/>
              <a:ln w="12700" cap="rnd">
                <a:solidFill>
                  <a:schemeClr val="tx2"/>
                </a:solidFill>
                <a:round/>
                <a:headEnd type="none" w="sm" len="sm"/>
                <a:tailEnd type="none" w="sm" len="sm"/>
              </a:ln>
            </p:spPr>
            <p:txBody>
              <a:bodyPr wrap="none" anchor="ctr"/>
              <a:lstStyle/>
              <a:p>
                <a:endParaRPr lang="en-US"/>
              </a:p>
            </p:txBody>
          </p:sp>
          <p:grpSp>
            <p:nvGrpSpPr>
              <p:cNvPr id="1034" name="Group 9"/>
              <p:cNvGrpSpPr>
                <a:grpSpLocks/>
              </p:cNvGrpSpPr>
              <p:nvPr/>
            </p:nvGrpSpPr>
            <p:grpSpPr bwMode="auto">
              <a:xfrm>
                <a:off x="4508" y="111"/>
                <a:ext cx="217" cy="381"/>
                <a:chOff x="4508" y="111"/>
                <a:chExt cx="217" cy="381"/>
              </a:xfrm>
            </p:grpSpPr>
            <p:sp>
              <p:nvSpPr>
                <p:cNvPr id="1036" name="Arc 10"/>
                <p:cNvSpPr>
                  <a:spLocks/>
                </p:cNvSpPr>
                <p:nvPr/>
              </p:nvSpPr>
              <p:spPr bwMode="auto">
                <a:xfrm>
                  <a:off x="4508" y="111"/>
                  <a:ext cx="134" cy="381"/>
                </a:xfrm>
                <a:custGeom>
                  <a:avLst/>
                  <a:gdLst>
                    <a:gd name="T0" fmla="*/ 99 w 21600"/>
                    <a:gd name="T1" fmla="*/ 381 h 42041"/>
                    <a:gd name="T2" fmla="*/ 108 w 21600"/>
                    <a:gd name="T3" fmla="*/ 0 h 42041"/>
                    <a:gd name="T4" fmla="*/ 134 w 21600"/>
                    <a:gd name="T5" fmla="*/ 192 h 42041"/>
                    <a:gd name="T6" fmla="*/ 0 60000 65536"/>
                    <a:gd name="T7" fmla="*/ 0 60000 65536"/>
                    <a:gd name="T8" fmla="*/ 0 60000 65536"/>
                    <a:gd name="T9" fmla="*/ 0 w 21600"/>
                    <a:gd name="T10" fmla="*/ 0 h 42041"/>
                    <a:gd name="T11" fmla="*/ 21600 w 21600"/>
                    <a:gd name="T12" fmla="*/ 42041 h 42041"/>
                  </a:gdLst>
                  <a:ahLst/>
                  <a:cxnLst>
                    <a:cxn ang="T6">
                      <a:pos x="T0" y="T1"/>
                    </a:cxn>
                    <a:cxn ang="T7">
                      <a:pos x="T2" y="T3"/>
                    </a:cxn>
                    <a:cxn ang="T8">
                      <a:pos x="T4" y="T5"/>
                    </a:cxn>
                  </a:cxnLst>
                  <a:rect l="T9" t="T10" r="T11" b="T12"/>
                  <a:pathLst>
                    <a:path w="21600" h="42041" fill="none" extrusionOk="0">
                      <a:moveTo>
                        <a:pt x="15953" y="42040"/>
                      </a:moveTo>
                      <a:cubicBezTo>
                        <a:pt x="6537" y="39490"/>
                        <a:pt x="0" y="30946"/>
                        <a:pt x="0" y="21192"/>
                      </a:cubicBezTo>
                      <a:cubicBezTo>
                        <a:pt x="-1" y="10872"/>
                        <a:pt x="7299" y="1994"/>
                        <a:pt x="17423" y="-1"/>
                      </a:cubicBezTo>
                    </a:path>
                    <a:path w="21600" h="42041" stroke="0" extrusionOk="0">
                      <a:moveTo>
                        <a:pt x="15953" y="42040"/>
                      </a:moveTo>
                      <a:cubicBezTo>
                        <a:pt x="6537" y="39490"/>
                        <a:pt x="0" y="30946"/>
                        <a:pt x="0" y="21192"/>
                      </a:cubicBezTo>
                      <a:cubicBezTo>
                        <a:pt x="-1" y="10872"/>
                        <a:pt x="7299" y="1994"/>
                        <a:pt x="17423" y="-1"/>
                      </a:cubicBezTo>
                      <a:lnTo>
                        <a:pt x="21600" y="21192"/>
                      </a:lnTo>
                      <a:close/>
                    </a:path>
                  </a:pathLst>
                </a:custGeom>
                <a:noFill/>
                <a:ln w="12700" cap="rnd">
                  <a:solidFill>
                    <a:schemeClr val="tx2"/>
                  </a:solidFill>
                  <a:round/>
                  <a:headEnd type="none" w="sm" len="sm"/>
                  <a:tailEnd type="none" w="sm" len="sm"/>
                </a:ln>
              </p:spPr>
              <p:txBody>
                <a:bodyPr wrap="none" anchor="ctr"/>
                <a:lstStyle/>
                <a:p>
                  <a:endParaRPr lang="en-US"/>
                </a:p>
              </p:txBody>
            </p:sp>
            <p:sp>
              <p:nvSpPr>
                <p:cNvPr id="1037" name="Arc 11"/>
                <p:cNvSpPr>
                  <a:spLocks/>
                </p:cNvSpPr>
                <p:nvPr/>
              </p:nvSpPr>
              <p:spPr bwMode="auto">
                <a:xfrm>
                  <a:off x="4564" y="136"/>
                  <a:ext cx="116" cy="328"/>
                </a:xfrm>
                <a:custGeom>
                  <a:avLst/>
                  <a:gdLst>
                    <a:gd name="T0" fmla="*/ 86 w 21600"/>
                    <a:gd name="T1" fmla="*/ 328 h 42024"/>
                    <a:gd name="T2" fmla="*/ 93 w 21600"/>
                    <a:gd name="T3" fmla="*/ 0 h 42024"/>
                    <a:gd name="T4" fmla="*/ 116 w 21600"/>
                    <a:gd name="T5" fmla="*/ 165 h 42024"/>
                    <a:gd name="T6" fmla="*/ 0 60000 65536"/>
                    <a:gd name="T7" fmla="*/ 0 60000 65536"/>
                    <a:gd name="T8" fmla="*/ 0 60000 65536"/>
                    <a:gd name="T9" fmla="*/ 0 w 21600"/>
                    <a:gd name="T10" fmla="*/ 0 h 42024"/>
                    <a:gd name="T11" fmla="*/ 21600 w 21600"/>
                    <a:gd name="T12" fmla="*/ 42024 h 42024"/>
                  </a:gdLst>
                  <a:ahLst/>
                  <a:cxnLst>
                    <a:cxn ang="T6">
                      <a:pos x="T0" y="T1"/>
                    </a:cxn>
                    <a:cxn ang="T7">
                      <a:pos x="T2" y="T3"/>
                    </a:cxn>
                    <a:cxn ang="T8">
                      <a:pos x="T4" y="T5"/>
                    </a:cxn>
                  </a:cxnLst>
                  <a:rect l="T9" t="T10" r="T11" b="T12"/>
                  <a:pathLst>
                    <a:path w="21600" h="42024" fill="none" extrusionOk="0">
                      <a:moveTo>
                        <a:pt x="15965" y="42024"/>
                      </a:moveTo>
                      <a:cubicBezTo>
                        <a:pt x="6544" y="39478"/>
                        <a:pt x="0" y="30931"/>
                        <a:pt x="0" y="21172"/>
                      </a:cubicBezTo>
                      <a:cubicBezTo>
                        <a:pt x="-1" y="10892"/>
                        <a:pt x="7244" y="2037"/>
                        <a:pt x="17320" y="0"/>
                      </a:cubicBezTo>
                    </a:path>
                    <a:path w="21600" h="42024" stroke="0" extrusionOk="0">
                      <a:moveTo>
                        <a:pt x="15965" y="42024"/>
                      </a:moveTo>
                      <a:cubicBezTo>
                        <a:pt x="6544" y="39478"/>
                        <a:pt x="0" y="30931"/>
                        <a:pt x="0" y="21172"/>
                      </a:cubicBezTo>
                      <a:cubicBezTo>
                        <a:pt x="-1" y="10892"/>
                        <a:pt x="7244" y="2037"/>
                        <a:pt x="17320" y="0"/>
                      </a:cubicBezTo>
                      <a:lnTo>
                        <a:pt x="21600" y="21172"/>
                      </a:lnTo>
                      <a:close/>
                    </a:path>
                  </a:pathLst>
                </a:custGeom>
                <a:noFill/>
                <a:ln w="12700" cap="rnd">
                  <a:solidFill>
                    <a:schemeClr val="tx2"/>
                  </a:solidFill>
                  <a:round/>
                  <a:headEnd type="none" w="sm" len="sm"/>
                  <a:tailEnd type="none" w="sm" len="sm"/>
                </a:ln>
              </p:spPr>
              <p:txBody>
                <a:bodyPr wrap="none" anchor="ctr"/>
                <a:lstStyle/>
                <a:p>
                  <a:endParaRPr lang="en-US"/>
                </a:p>
              </p:txBody>
            </p:sp>
            <p:sp>
              <p:nvSpPr>
                <p:cNvPr id="1038" name="Arc 12"/>
                <p:cNvSpPr>
                  <a:spLocks/>
                </p:cNvSpPr>
                <p:nvPr/>
              </p:nvSpPr>
              <p:spPr bwMode="auto">
                <a:xfrm>
                  <a:off x="4617" y="165"/>
                  <a:ext cx="108" cy="276"/>
                </a:xfrm>
                <a:custGeom>
                  <a:avLst/>
                  <a:gdLst>
                    <a:gd name="T0" fmla="*/ 79 w 21600"/>
                    <a:gd name="T1" fmla="*/ 276 h 41951"/>
                    <a:gd name="T2" fmla="*/ 86 w 21600"/>
                    <a:gd name="T3" fmla="*/ 0 h 41951"/>
                    <a:gd name="T4" fmla="*/ 108 w 21600"/>
                    <a:gd name="T5" fmla="*/ 139 h 41951"/>
                    <a:gd name="T6" fmla="*/ 0 60000 65536"/>
                    <a:gd name="T7" fmla="*/ 0 60000 65536"/>
                    <a:gd name="T8" fmla="*/ 0 60000 65536"/>
                    <a:gd name="T9" fmla="*/ 0 w 21600"/>
                    <a:gd name="T10" fmla="*/ 0 h 41951"/>
                    <a:gd name="T11" fmla="*/ 21600 w 21600"/>
                    <a:gd name="T12" fmla="*/ 41951 h 41951"/>
                  </a:gdLst>
                  <a:ahLst/>
                  <a:cxnLst>
                    <a:cxn ang="T6">
                      <a:pos x="T0" y="T1"/>
                    </a:cxn>
                    <a:cxn ang="T7">
                      <a:pos x="T2" y="T3"/>
                    </a:cxn>
                    <a:cxn ang="T8">
                      <a:pos x="T4" y="T5"/>
                    </a:cxn>
                  </a:cxnLst>
                  <a:rect l="T9" t="T10" r="T11" b="T12"/>
                  <a:pathLst>
                    <a:path w="21600" h="41951" fill="none" extrusionOk="0">
                      <a:moveTo>
                        <a:pt x="15768" y="41951"/>
                      </a:moveTo>
                      <a:cubicBezTo>
                        <a:pt x="6444" y="39336"/>
                        <a:pt x="0" y="30836"/>
                        <a:pt x="0" y="21153"/>
                      </a:cubicBezTo>
                      <a:cubicBezTo>
                        <a:pt x="-1" y="10908"/>
                        <a:pt x="7196" y="2073"/>
                        <a:pt x="17228" y="-1"/>
                      </a:cubicBezTo>
                    </a:path>
                    <a:path w="21600" h="41951" stroke="0" extrusionOk="0">
                      <a:moveTo>
                        <a:pt x="15768" y="41951"/>
                      </a:moveTo>
                      <a:cubicBezTo>
                        <a:pt x="6444" y="39336"/>
                        <a:pt x="0" y="30836"/>
                        <a:pt x="0" y="21153"/>
                      </a:cubicBezTo>
                      <a:cubicBezTo>
                        <a:pt x="-1" y="10908"/>
                        <a:pt x="7196" y="2073"/>
                        <a:pt x="17228" y="-1"/>
                      </a:cubicBezTo>
                      <a:lnTo>
                        <a:pt x="21600" y="21153"/>
                      </a:lnTo>
                      <a:close/>
                    </a:path>
                  </a:pathLst>
                </a:custGeom>
                <a:noFill/>
                <a:ln w="12700" cap="rnd">
                  <a:solidFill>
                    <a:schemeClr val="tx2"/>
                  </a:solidFill>
                  <a:round/>
                  <a:headEnd type="none" w="sm" len="sm"/>
                  <a:tailEnd type="none" w="sm" len="sm"/>
                </a:ln>
              </p:spPr>
              <p:txBody>
                <a:bodyPr wrap="none" anchor="ctr"/>
                <a:lstStyle/>
                <a:p>
                  <a:endParaRPr lang="en-US"/>
                </a:p>
              </p:txBody>
            </p:sp>
          </p:grpSp>
          <p:sp>
            <p:nvSpPr>
              <p:cNvPr id="1035" name="Arc 13"/>
              <p:cNvSpPr>
                <a:spLocks/>
              </p:cNvSpPr>
              <p:nvPr/>
            </p:nvSpPr>
            <p:spPr bwMode="auto">
              <a:xfrm>
                <a:off x="4763" y="231"/>
                <a:ext cx="73" cy="163"/>
              </a:xfrm>
              <a:custGeom>
                <a:avLst/>
                <a:gdLst>
                  <a:gd name="T0" fmla="*/ 53 w 21600"/>
                  <a:gd name="T1" fmla="*/ 163 h 41828"/>
                  <a:gd name="T2" fmla="*/ 57 w 21600"/>
                  <a:gd name="T3" fmla="*/ 0 h 41828"/>
                  <a:gd name="T4" fmla="*/ 73 w 21600"/>
                  <a:gd name="T5" fmla="*/ 82 h 41828"/>
                  <a:gd name="T6" fmla="*/ 0 60000 65536"/>
                  <a:gd name="T7" fmla="*/ 0 60000 65536"/>
                  <a:gd name="T8" fmla="*/ 0 60000 65536"/>
                  <a:gd name="T9" fmla="*/ 0 w 21600"/>
                  <a:gd name="T10" fmla="*/ 0 h 41828"/>
                  <a:gd name="T11" fmla="*/ 21600 w 21600"/>
                  <a:gd name="T12" fmla="*/ 41828 h 41828"/>
                </a:gdLst>
                <a:ahLst/>
                <a:cxnLst>
                  <a:cxn ang="T6">
                    <a:pos x="T0" y="T1"/>
                  </a:cxn>
                  <a:cxn ang="T7">
                    <a:pos x="T2" y="T3"/>
                  </a:cxn>
                  <a:cxn ang="T8">
                    <a:pos x="T4" y="T5"/>
                  </a:cxn>
                </a:cxnLst>
                <a:rect l="T9" t="T10" r="T11" b="T12"/>
                <a:pathLst>
                  <a:path w="21600" h="41828" fill="none" extrusionOk="0">
                    <a:moveTo>
                      <a:pt x="15589" y="41828"/>
                    </a:moveTo>
                    <a:cubicBezTo>
                      <a:pt x="6355" y="39152"/>
                      <a:pt x="0" y="30695"/>
                      <a:pt x="0" y="21081"/>
                    </a:cubicBezTo>
                    <a:cubicBezTo>
                      <a:pt x="-1" y="10965"/>
                      <a:pt x="7019" y="2205"/>
                      <a:pt x="16892" y="0"/>
                    </a:cubicBezTo>
                  </a:path>
                  <a:path w="21600" h="41828" stroke="0" extrusionOk="0">
                    <a:moveTo>
                      <a:pt x="15589" y="41828"/>
                    </a:moveTo>
                    <a:cubicBezTo>
                      <a:pt x="6355" y="39152"/>
                      <a:pt x="0" y="30695"/>
                      <a:pt x="0" y="21081"/>
                    </a:cubicBezTo>
                    <a:cubicBezTo>
                      <a:pt x="-1" y="10965"/>
                      <a:pt x="7019" y="2205"/>
                      <a:pt x="16892" y="0"/>
                    </a:cubicBezTo>
                    <a:lnTo>
                      <a:pt x="21600" y="21081"/>
                    </a:lnTo>
                    <a:close/>
                  </a:path>
                </a:pathLst>
              </a:custGeom>
              <a:noFill/>
              <a:ln w="12700" cap="rnd">
                <a:solidFill>
                  <a:schemeClr val="tx2"/>
                </a:solidFill>
                <a:round/>
                <a:headEnd type="none" w="sm" len="sm"/>
                <a:tailEnd type="none" w="sm" len="sm"/>
              </a:ln>
            </p:spPr>
            <p:txBody>
              <a:bodyPr wrap="none" anchor="ctr"/>
              <a:lstStyle/>
              <a:p>
                <a:endParaRPr lang="en-US"/>
              </a:p>
            </p:txBody>
          </p:sp>
        </p:grpSp>
      </p:grpSp>
    </p:spTree>
  </p:cSld>
  <p:clrMapOvr>
    <a:masterClrMapping/>
  </p:clrMapOvr>
  <p:transition advTm="4833">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992188" y="533400"/>
            <a:ext cx="8151812" cy="839788"/>
          </a:xfrm>
        </p:spPr>
        <p:txBody>
          <a:bodyPr lIns="92075" tIns="46038" rIns="92075" bIns="46038" anchor="b"/>
          <a:lstStyle/>
          <a:p>
            <a:pPr eaLnBrk="1" hangingPunct="1">
              <a:defRPr/>
            </a:pPr>
            <a:r>
              <a:rPr lang="en-US" smtClean="0"/>
              <a:t>Sources of Financial Aid</a:t>
            </a:r>
          </a:p>
        </p:txBody>
      </p:sp>
      <p:sp>
        <p:nvSpPr>
          <p:cNvPr id="14339" name="Rectangle 3"/>
          <p:cNvSpPr>
            <a:spLocks noGrp="1" noRot="1" noChangeArrowheads="1"/>
          </p:cNvSpPr>
          <p:nvPr>
            <p:ph type="body" idx="1"/>
          </p:nvPr>
        </p:nvSpPr>
        <p:spPr>
          <a:xfrm>
            <a:off x="685800" y="1905000"/>
            <a:ext cx="8108950" cy="4114800"/>
          </a:xfrm>
        </p:spPr>
        <p:txBody>
          <a:bodyPr lIns="92075" tIns="46038" rIns="92075" bIns="46038"/>
          <a:lstStyle/>
          <a:p>
            <a:pPr marL="0" indent="0" defTabSz="458788" eaLnBrk="1" hangingPunct="1">
              <a:lnSpc>
                <a:spcPct val="160000"/>
              </a:lnSpc>
              <a:defRPr/>
            </a:pPr>
            <a:r>
              <a:rPr lang="en-US" smtClean="0"/>
              <a:t>Federal and State Grants</a:t>
            </a:r>
          </a:p>
          <a:p>
            <a:pPr marL="0" indent="0" defTabSz="458788" eaLnBrk="1" hangingPunct="1">
              <a:lnSpc>
                <a:spcPct val="160000"/>
              </a:lnSpc>
              <a:defRPr/>
            </a:pPr>
            <a:r>
              <a:rPr lang="en-US" smtClean="0"/>
              <a:t>Federal Work-Study</a:t>
            </a:r>
          </a:p>
          <a:p>
            <a:pPr marL="0" indent="0" defTabSz="458788" eaLnBrk="1" hangingPunct="1">
              <a:lnSpc>
                <a:spcPct val="160000"/>
              </a:lnSpc>
              <a:defRPr/>
            </a:pPr>
            <a:r>
              <a:rPr lang="en-US" smtClean="0"/>
              <a:t>Federal Loans</a:t>
            </a:r>
          </a:p>
          <a:p>
            <a:pPr marL="0" indent="0" defTabSz="458788" eaLnBrk="1" hangingPunct="1">
              <a:lnSpc>
                <a:spcPct val="160000"/>
              </a:lnSpc>
              <a:defRPr/>
            </a:pPr>
            <a:r>
              <a:rPr lang="en-US" smtClean="0"/>
              <a:t>Institutional Aid</a:t>
            </a:r>
          </a:p>
          <a:p>
            <a:pPr marL="0" indent="0" defTabSz="458788" eaLnBrk="1" hangingPunct="1">
              <a:lnSpc>
                <a:spcPct val="160000"/>
              </a:lnSpc>
              <a:defRPr/>
            </a:pPr>
            <a:r>
              <a:rPr lang="en-US" smtClean="0"/>
              <a:t>Private / Other Government Aid</a:t>
            </a:r>
          </a:p>
        </p:txBody>
      </p:sp>
      <p:grpSp>
        <p:nvGrpSpPr>
          <p:cNvPr id="13316" name="Group 4"/>
          <p:cNvGrpSpPr>
            <a:grpSpLocks/>
          </p:cNvGrpSpPr>
          <p:nvPr/>
        </p:nvGrpSpPr>
        <p:grpSpPr bwMode="auto">
          <a:xfrm>
            <a:off x="6073775" y="2359025"/>
            <a:ext cx="2446338" cy="2366963"/>
            <a:chOff x="3826" y="1486"/>
            <a:chExt cx="1541" cy="1491"/>
          </a:xfrm>
        </p:grpSpPr>
        <p:grpSp>
          <p:nvGrpSpPr>
            <p:cNvPr id="13317" name="Group 5"/>
            <p:cNvGrpSpPr>
              <a:grpSpLocks/>
            </p:cNvGrpSpPr>
            <p:nvPr/>
          </p:nvGrpSpPr>
          <p:grpSpPr bwMode="auto">
            <a:xfrm>
              <a:off x="3826" y="1486"/>
              <a:ext cx="1541" cy="1491"/>
              <a:chOff x="3826" y="1486"/>
              <a:chExt cx="1541" cy="1491"/>
            </a:xfrm>
          </p:grpSpPr>
          <p:grpSp>
            <p:nvGrpSpPr>
              <p:cNvPr id="13330" name="Group 6"/>
              <p:cNvGrpSpPr>
                <a:grpSpLocks/>
              </p:cNvGrpSpPr>
              <p:nvPr/>
            </p:nvGrpSpPr>
            <p:grpSpPr bwMode="auto">
              <a:xfrm>
                <a:off x="4155" y="1713"/>
                <a:ext cx="1212" cy="1264"/>
                <a:chOff x="4155" y="1713"/>
                <a:chExt cx="1212" cy="1264"/>
              </a:xfrm>
            </p:grpSpPr>
            <p:sp>
              <p:nvSpPr>
                <p:cNvPr id="13337" name="Freeform 7"/>
                <p:cNvSpPr>
                  <a:spLocks/>
                </p:cNvSpPr>
                <p:nvPr/>
              </p:nvSpPr>
              <p:spPr bwMode="auto">
                <a:xfrm>
                  <a:off x="4155" y="1930"/>
                  <a:ext cx="977" cy="234"/>
                </a:xfrm>
                <a:custGeom>
                  <a:avLst/>
                  <a:gdLst>
                    <a:gd name="T0" fmla="*/ 976 w 977"/>
                    <a:gd name="T1" fmla="*/ 181 h 234"/>
                    <a:gd name="T2" fmla="*/ 953 w 977"/>
                    <a:gd name="T3" fmla="*/ 162 h 234"/>
                    <a:gd name="T4" fmla="*/ 904 w 977"/>
                    <a:gd name="T5" fmla="*/ 156 h 234"/>
                    <a:gd name="T6" fmla="*/ 745 w 977"/>
                    <a:gd name="T7" fmla="*/ 178 h 234"/>
                    <a:gd name="T8" fmla="*/ 592 w 977"/>
                    <a:gd name="T9" fmla="*/ 197 h 234"/>
                    <a:gd name="T10" fmla="*/ 402 w 977"/>
                    <a:gd name="T11" fmla="*/ 194 h 234"/>
                    <a:gd name="T12" fmla="*/ 226 w 977"/>
                    <a:gd name="T13" fmla="*/ 168 h 234"/>
                    <a:gd name="T14" fmla="*/ 117 w 977"/>
                    <a:gd name="T15" fmla="*/ 124 h 234"/>
                    <a:gd name="T16" fmla="*/ 131 w 977"/>
                    <a:gd name="T17" fmla="*/ 89 h 234"/>
                    <a:gd name="T18" fmla="*/ 113 w 977"/>
                    <a:gd name="T19" fmla="*/ 41 h 234"/>
                    <a:gd name="T20" fmla="*/ 72 w 977"/>
                    <a:gd name="T21" fmla="*/ 15 h 234"/>
                    <a:gd name="T22" fmla="*/ 27 w 977"/>
                    <a:gd name="T23" fmla="*/ 0 h 234"/>
                    <a:gd name="T24" fmla="*/ 9 w 977"/>
                    <a:gd name="T25" fmla="*/ 34 h 234"/>
                    <a:gd name="T26" fmla="*/ 0 w 977"/>
                    <a:gd name="T27" fmla="*/ 69 h 234"/>
                    <a:gd name="T28" fmla="*/ 18 w 977"/>
                    <a:gd name="T29" fmla="*/ 136 h 234"/>
                    <a:gd name="T30" fmla="*/ 63 w 977"/>
                    <a:gd name="T31" fmla="*/ 156 h 234"/>
                    <a:gd name="T32" fmla="*/ 171 w 977"/>
                    <a:gd name="T33" fmla="*/ 181 h 234"/>
                    <a:gd name="T34" fmla="*/ 288 w 977"/>
                    <a:gd name="T35" fmla="*/ 203 h 234"/>
                    <a:gd name="T36" fmla="*/ 483 w 977"/>
                    <a:gd name="T37" fmla="*/ 229 h 234"/>
                    <a:gd name="T38" fmla="*/ 664 w 977"/>
                    <a:gd name="T39" fmla="*/ 233 h 234"/>
                    <a:gd name="T40" fmla="*/ 908 w 977"/>
                    <a:gd name="T41" fmla="*/ 216 h 234"/>
                    <a:gd name="T42" fmla="*/ 976 w 977"/>
                    <a:gd name="T43" fmla="*/ 181 h 2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77"/>
                    <a:gd name="T67" fmla="*/ 0 h 234"/>
                    <a:gd name="T68" fmla="*/ 977 w 977"/>
                    <a:gd name="T69" fmla="*/ 234 h 2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77" h="234">
                      <a:moveTo>
                        <a:pt x="976" y="181"/>
                      </a:moveTo>
                      <a:lnTo>
                        <a:pt x="953" y="162"/>
                      </a:lnTo>
                      <a:lnTo>
                        <a:pt x="904" y="156"/>
                      </a:lnTo>
                      <a:lnTo>
                        <a:pt x="745" y="178"/>
                      </a:lnTo>
                      <a:lnTo>
                        <a:pt x="592" y="197"/>
                      </a:lnTo>
                      <a:lnTo>
                        <a:pt x="402" y="194"/>
                      </a:lnTo>
                      <a:lnTo>
                        <a:pt x="226" y="168"/>
                      </a:lnTo>
                      <a:lnTo>
                        <a:pt x="117" y="124"/>
                      </a:lnTo>
                      <a:lnTo>
                        <a:pt x="131" y="89"/>
                      </a:lnTo>
                      <a:lnTo>
                        <a:pt x="113" y="41"/>
                      </a:lnTo>
                      <a:lnTo>
                        <a:pt x="72" y="15"/>
                      </a:lnTo>
                      <a:lnTo>
                        <a:pt x="27" y="0"/>
                      </a:lnTo>
                      <a:lnTo>
                        <a:pt x="9" y="34"/>
                      </a:lnTo>
                      <a:lnTo>
                        <a:pt x="0" y="69"/>
                      </a:lnTo>
                      <a:lnTo>
                        <a:pt x="18" y="136"/>
                      </a:lnTo>
                      <a:lnTo>
                        <a:pt x="63" y="156"/>
                      </a:lnTo>
                      <a:lnTo>
                        <a:pt x="171" y="181"/>
                      </a:lnTo>
                      <a:lnTo>
                        <a:pt x="288" y="203"/>
                      </a:lnTo>
                      <a:lnTo>
                        <a:pt x="483" y="229"/>
                      </a:lnTo>
                      <a:lnTo>
                        <a:pt x="664" y="233"/>
                      </a:lnTo>
                      <a:lnTo>
                        <a:pt x="908" y="216"/>
                      </a:lnTo>
                      <a:lnTo>
                        <a:pt x="976" y="181"/>
                      </a:lnTo>
                    </a:path>
                  </a:pathLst>
                </a:custGeom>
                <a:solidFill>
                  <a:srgbClr val="000000"/>
                </a:solidFill>
                <a:ln w="9525" cap="rnd">
                  <a:noFill/>
                  <a:round/>
                  <a:headEnd/>
                  <a:tailEnd/>
                </a:ln>
              </p:spPr>
              <p:txBody>
                <a:bodyPr/>
                <a:lstStyle/>
                <a:p>
                  <a:endParaRPr lang="en-US"/>
                </a:p>
              </p:txBody>
            </p:sp>
            <p:sp>
              <p:nvSpPr>
                <p:cNvPr id="13338" name="Freeform 8"/>
                <p:cNvSpPr>
                  <a:spLocks/>
                </p:cNvSpPr>
                <p:nvPr/>
              </p:nvSpPr>
              <p:spPr bwMode="auto">
                <a:xfrm>
                  <a:off x="4679" y="1765"/>
                  <a:ext cx="530" cy="332"/>
                </a:xfrm>
                <a:custGeom>
                  <a:avLst/>
                  <a:gdLst>
                    <a:gd name="T0" fmla="*/ 514 w 530"/>
                    <a:gd name="T1" fmla="*/ 331 h 332"/>
                    <a:gd name="T2" fmla="*/ 529 w 530"/>
                    <a:gd name="T3" fmla="*/ 299 h 332"/>
                    <a:gd name="T4" fmla="*/ 501 w 530"/>
                    <a:gd name="T5" fmla="*/ 270 h 332"/>
                    <a:gd name="T6" fmla="*/ 411 w 530"/>
                    <a:gd name="T7" fmla="*/ 245 h 332"/>
                    <a:gd name="T8" fmla="*/ 307 w 530"/>
                    <a:gd name="T9" fmla="*/ 238 h 332"/>
                    <a:gd name="T10" fmla="*/ 235 w 530"/>
                    <a:gd name="T11" fmla="*/ 222 h 332"/>
                    <a:gd name="T12" fmla="*/ 190 w 530"/>
                    <a:gd name="T13" fmla="*/ 194 h 332"/>
                    <a:gd name="T14" fmla="*/ 140 w 530"/>
                    <a:gd name="T15" fmla="*/ 130 h 332"/>
                    <a:gd name="T16" fmla="*/ 99 w 530"/>
                    <a:gd name="T17" fmla="*/ 60 h 332"/>
                    <a:gd name="T18" fmla="*/ 99 w 530"/>
                    <a:gd name="T19" fmla="*/ 25 h 332"/>
                    <a:gd name="T20" fmla="*/ 76 w 530"/>
                    <a:gd name="T21" fmla="*/ 6 h 332"/>
                    <a:gd name="T22" fmla="*/ 45 w 530"/>
                    <a:gd name="T23" fmla="*/ 0 h 332"/>
                    <a:gd name="T24" fmla="*/ 14 w 530"/>
                    <a:gd name="T25" fmla="*/ 16 h 332"/>
                    <a:gd name="T26" fmla="*/ 0 w 530"/>
                    <a:gd name="T27" fmla="*/ 50 h 332"/>
                    <a:gd name="T28" fmla="*/ 4 w 530"/>
                    <a:gd name="T29" fmla="*/ 95 h 332"/>
                    <a:gd name="T30" fmla="*/ 22 w 530"/>
                    <a:gd name="T31" fmla="*/ 126 h 332"/>
                    <a:gd name="T32" fmla="*/ 40 w 530"/>
                    <a:gd name="T33" fmla="*/ 126 h 332"/>
                    <a:gd name="T34" fmla="*/ 50 w 530"/>
                    <a:gd name="T35" fmla="*/ 114 h 332"/>
                    <a:gd name="T36" fmla="*/ 76 w 530"/>
                    <a:gd name="T37" fmla="*/ 111 h 332"/>
                    <a:gd name="T38" fmla="*/ 126 w 530"/>
                    <a:gd name="T39" fmla="*/ 158 h 332"/>
                    <a:gd name="T40" fmla="*/ 185 w 530"/>
                    <a:gd name="T41" fmla="*/ 232 h 332"/>
                    <a:gd name="T42" fmla="*/ 226 w 530"/>
                    <a:gd name="T43" fmla="*/ 263 h 332"/>
                    <a:gd name="T44" fmla="*/ 307 w 530"/>
                    <a:gd name="T45" fmla="*/ 282 h 332"/>
                    <a:gd name="T46" fmla="*/ 402 w 530"/>
                    <a:gd name="T47" fmla="*/ 302 h 332"/>
                    <a:gd name="T48" fmla="*/ 465 w 530"/>
                    <a:gd name="T49" fmla="*/ 317 h 332"/>
                    <a:gd name="T50" fmla="*/ 514 w 530"/>
                    <a:gd name="T51" fmla="*/ 331 h 3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30"/>
                    <a:gd name="T79" fmla="*/ 0 h 332"/>
                    <a:gd name="T80" fmla="*/ 530 w 530"/>
                    <a:gd name="T81" fmla="*/ 332 h 3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30" h="332">
                      <a:moveTo>
                        <a:pt x="514" y="331"/>
                      </a:moveTo>
                      <a:lnTo>
                        <a:pt x="529" y="299"/>
                      </a:lnTo>
                      <a:lnTo>
                        <a:pt x="501" y="270"/>
                      </a:lnTo>
                      <a:lnTo>
                        <a:pt x="411" y="245"/>
                      </a:lnTo>
                      <a:lnTo>
                        <a:pt x="307" y="238"/>
                      </a:lnTo>
                      <a:lnTo>
                        <a:pt x="235" y="222"/>
                      </a:lnTo>
                      <a:lnTo>
                        <a:pt x="190" y="194"/>
                      </a:lnTo>
                      <a:lnTo>
                        <a:pt x="140" y="130"/>
                      </a:lnTo>
                      <a:lnTo>
                        <a:pt x="99" y="60"/>
                      </a:lnTo>
                      <a:lnTo>
                        <a:pt x="99" y="25"/>
                      </a:lnTo>
                      <a:lnTo>
                        <a:pt x="76" y="6"/>
                      </a:lnTo>
                      <a:lnTo>
                        <a:pt x="45" y="0"/>
                      </a:lnTo>
                      <a:lnTo>
                        <a:pt x="14" y="16"/>
                      </a:lnTo>
                      <a:lnTo>
                        <a:pt x="0" y="50"/>
                      </a:lnTo>
                      <a:lnTo>
                        <a:pt x="4" y="95"/>
                      </a:lnTo>
                      <a:lnTo>
                        <a:pt x="22" y="126"/>
                      </a:lnTo>
                      <a:lnTo>
                        <a:pt x="40" y="126"/>
                      </a:lnTo>
                      <a:lnTo>
                        <a:pt x="50" y="114"/>
                      </a:lnTo>
                      <a:lnTo>
                        <a:pt x="76" y="111"/>
                      </a:lnTo>
                      <a:lnTo>
                        <a:pt x="126" y="158"/>
                      </a:lnTo>
                      <a:lnTo>
                        <a:pt x="185" y="232"/>
                      </a:lnTo>
                      <a:lnTo>
                        <a:pt x="226" y="263"/>
                      </a:lnTo>
                      <a:lnTo>
                        <a:pt x="307" y="282"/>
                      </a:lnTo>
                      <a:lnTo>
                        <a:pt x="402" y="302"/>
                      </a:lnTo>
                      <a:lnTo>
                        <a:pt x="465" y="317"/>
                      </a:lnTo>
                      <a:lnTo>
                        <a:pt x="514" y="331"/>
                      </a:lnTo>
                    </a:path>
                  </a:pathLst>
                </a:custGeom>
                <a:solidFill>
                  <a:srgbClr val="000000"/>
                </a:solidFill>
                <a:ln w="9525" cap="rnd">
                  <a:noFill/>
                  <a:round/>
                  <a:headEnd/>
                  <a:tailEnd/>
                </a:ln>
              </p:spPr>
              <p:txBody>
                <a:bodyPr/>
                <a:lstStyle/>
                <a:p>
                  <a:endParaRPr lang="en-US"/>
                </a:p>
              </p:txBody>
            </p:sp>
            <p:sp>
              <p:nvSpPr>
                <p:cNvPr id="13339" name="Freeform 9"/>
                <p:cNvSpPr>
                  <a:spLocks/>
                </p:cNvSpPr>
                <p:nvPr/>
              </p:nvSpPr>
              <p:spPr bwMode="auto">
                <a:xfrm>
                  <a:off x="4874" y="2047"/>
                  <a:ext cx="403" cy="493"/>
                </a:xfrm>
                <a:custGeom>
                  <a:avLst/>
                  <a:gdLst>
                    <a:gd name="T0" fmla="*/ 402 w 403"/>
                    <a:gd name="T1" fmla="*/ 64 h 493"/>
                    <a:gd name="T2" fmla="*/ 380 w 403"/>
                    <a:gd name="T3" fmla="*/ 26 h 493"/>
                    <a:gd name="T4" fmla="*/ 348 w 403"/>
                    <a:gd name="T5" fmla="*/ 0 h 493"/>
                    <a:gd name="T6" fmla="*/ 267 w 403"/>
                    <a:gd name="T7" fmla="*/ 0 h 493"/>
                    <a:gd name="T8" fmla="*/ 185 w 403"/>
                    <a:gd name="T9" fmla="*/ 26 h 493"/>
                    <a:gd name="T10" fmla="*/ 90 w 403"/>
                    <a:gd name="T11" fmla="*/ 98 h 493"/>
                    <a:gd name="T12" fmla="*/ 41 w 403"/>
                    <a:gd name="T13" fmla="*/ 157 h 493"/>
                    <a:gd name="T14" fmla="*/ 9 w 403"/>
                    <a:gd name="T15" fmla="*/ 236 h 493"/>
                    <a:gd name="T16" fmla="*/ 0 w 403"/>
                    <a:gd name="T17" fmla="*/ 328 h 493"/>
                    <a:gd name="T18" fmla="*/ 18 w 403"/>
                    <a:gd name="T19" fmla="*/ 427 h 493"/>
                    <a:gd name="T20" fmla="*/ 63 w 403"/>
                    <a:gd name="T21" fmla="*/ 476 h 493"/>
                    <a:gd name="T22" fmla="*/ 145 w 403"/>
                    <a:gd name="T23" fmla="*/ 492 h 493"/>
                    <a:gd name="T24" fmla="*/ 194 w 403"/>
                    <a:gd name="T25" fmla="*/ 489 h 493"/>
                    <a:gd name="T26" fmla="*/ 235 w 403"/>
                    <a:gd name="T27" fmla="*/ 473 h 493"/>
                    <a:gd name="T28" fmla="*/ 271 w 403"/>
                    <a:gd name="T29" fmla="*/ 450 h 493"/>
                    <a:gd name="T30" fmla="*/ 284 w 403"/>
                    <a:gd name="T31" fmla="*/ 412 h 493"/>
                    <a:gd name="T32" fmla="*/ 275 w 403"/>
                    <a:gd name="T33" fmla="*/ 373 h 493"/>
                    <a:gd name="T34" fmla="*/ 244 w 403"/>
                    <a:gd name="T35" fmla="*/ 351 h 493"/>
                    <a:gd name="T36" fmla="*/ 222 w 403"/>
                    <a:gd name="T37" fmla="*/ 326 h 493"/>
                    <a:gd name="T38" fmla="*/ 212 w 403"/>
                    <a:gd name="T39" fmla="*/ 294 h 493"/>
                    <a:gd name="T40" fmla="*/ 212 w 403"/>
                    <a:gd name="T41" fmla="*/ 265 h 493"/>
                    <a:gd name="T42" fmla="*/ 231 w 403"/>
                    <a:gd name="T43" fmla="*/ 239 h 493"/>
                    <a:gd name="T44" fmla="*/ 294 w 403"/>
                    <a:gd name="T45" fmla="*/ 195 h 493"/>
                    <a:gd name="T46" fmla="*/ 370 w 403"/>
                    <a:gd name="T47" fmla="*/ 143 h 493"/>
                    <a:gd name="T48" fmla="*/ 398 w 403"/>
                    <a:gd name="T49" fmla="*/ 102 h 493"/>
                    <a:gd name="T50" fmla="*/ 402 w 403"/>
                    <a:gd name="T51" fmla="*/ 64 h 49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03"/>
                    <a:gd name="T79" fmla="*/ 0 h 493"/>
                    <a:gd name="T80" fmla="*/ 403 w 403"/>
                    <a:gd name="T81" fmla="*/ 493 h 49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03" h="493">
                      <a:moveTo>
                        <a:pt x="402" y="64"/>
                      </a:moveTo>
                      <a:lnTo>
                        <a:pt x="380" y="26"/>
                      </a:lnTo>
                      <a:lnTo>
                        <a:pt x="348" y="0"/>
                      </a:lnTo>
                      <a:lnTo>
                        <a:pt x="267" y="0"/>
                      </a:lnTo>
                      <a:lnTo>
                        <a:pt x="185" y="26"/>
                      </a:lnTo>
                      <a:lnTo>
                        <a:pt x="90" y="98"/>
                      </a:lnTo>
                      <a:lnTo>
                        <a:pt x="41" y="157"/>
                      </a:lnTo>
                      <a:lnTo>
                        <a:pt x="9" y="236"/>
                      </a:lnTo>
                      <a:lnTo>
                        <a:pt x="0" y="328"/>
                      </a:lnTo>
                      <a:lnTo>
                        <a:pt x="18" y="427"/>
                      </a:lnTo>
                      <a:lnTo>
                        <a:pt x="63" y="476"/>
                      </a:lnTo>
                      <a:lnTo>
                        <a:pt x="145" y="492"/>
                      </a:lnTo>
                      <a:lnTo>
                        <a:pt x="194" y="489"/>
                      </a:lnTo>
                      <a:lnTo>
                        <a:pt x="235" y="473"/>
                      </a:lnTo>
                      <a:lnTo>
                        <a:pt x="271" y="450"/>
                      </a:lnTo>
                      <a:lnTo>
                        <a:pt x="284" y="412"/>
                      </a:lnTo>
                      <a:lnTo>
                        <a:pt x="275" y="373"/>
                      </a:lnTo>
                      <a:lnTo>
                        <a:pt x="244" y="351"/>
                      </a:lnTo>
                      <a:lnTo>
                        <a:pt x="222" y="326"/>
                      </a:lnTo>
                      <a:lnTo>
                        <a:pt x="212" y="294"/>
                      </a:lnTo>
                      <a:lnTo>
                        <a:pt x="212" y="265"/>
                      </a:lnTo>
                      <a:lnTo>
                        <a:pt x="231" y="239"/>
                      </a:lnTo>
                      <a:lnTo>
                        <a:pt x="294" y="195"/>
                      </a:lnTo>
                      <a:lnTo>
                        <a:pt x="370" y="143"/>
                      </a:lnTo>
                      <a:lnTo>
                        <a:pt x="398" y="102"/>
                      </a:lnTo>
                      <a:lnTo>
                        <a:pt x="402" y="64"/>
                      </a:lnTo>
                    </a:path>
                  </a:pathLst>
                </a:custGeom>
                <a:solidFill>
                  <a:srgbClr val="000000"/>
                </a:solidFill>
                <a:ln w="9525" cap="rnd">
                  <a:noFill/>
                  <a:round/>
                  <a:headEnd/>
                  <a:tailEnd/>
                </a:ln>
              </p:spPr>
              <p:txBody>
                <a:bodyPr/>
                <a:lstStyle/>
                <a:p>
                  <a:endParaRPr lang="en-US"/>
                </a:p>
              </p:txBody>
            </p:sp>
            <p:sp>
              <p:nvSpPr>
                <p:cNvPr id="13340" name="Freeform 10"/>
                <p:cNvSpPr>
                  <a:spLocks/>
                </p:cNvSpPr>
                <p:nvPr/>
              </p:nvSpPr>
              <p:spPr bwMode="auto">
                <a:xfrm>
                  <a:off x="4955" y="1713"/>
                  <a:ext cx="412" cy="259"/>
                </a:xfrm>
                <a:custGeom>
                  <a:avLst/>
                  <a:gdLst>
                    <a:gd name="T0" fmla="*/ 108 w 412"/>
                    <a:gd name="T1" fmla="*/ 140 h 259"/>
                    <a:gd name="T2" fmla="*/ 140 w 412"/>
                    <a:gd name="T3" fmla="*/ 95 h 259"/>
                    <a:gd name="T4" fmla="*/ 199 w 412"/>
                    <a:gd name="T5" fmla="*/ 41 h 259"/>
                    <a:gd name="T6" fmla="*/ 253 w 412"/>
                    <a:gd name="T7" fmla="*/ 6 h 259"/>
                    <a:gd name="T8" fmla="*/ 317 w 412"/>
                    <a:gd name="T9" fmla="*/ 0 h 259"/>
                    <a:gd name="T10" fmla="*/ 370 w 412"/>
                    <a:gd name="T11" fmla="*/ 13 h 259"/>
                    <a:gd name="T12" fmla="*/ 406 w 412"/>
                    <a:gd name="T13" fmla="*/ 45 h 259"/>
                    <a:gd name="T14" fmla="*/ 411 w 412"/>
                    <a:gd name="T15" fmla="*/ 89 h 259"/>
                    <a:gd name="T16" fmla="*/ 384 w 412"/>
                    <a:gd name="T17" fmla="*/ 153 h 259"/>
                    <a:gd name="T18" fmla="*/ 317 w 412"/>
                    <a:gd name="T19" fmla="*/ 213 h 259"/>
                    <a:gd name="T20" fmla="*/ 239 w 412"/>
                    <a:gd name="T21" fmla="*/ 254 h 259"/>
                    <a:gd name="T22" fmla="*/ 168 w 412"/>
                    <a:gd name="T23" fmla="*/ 258 h 259"/>
                    <a:gd name="T24" fmla="*/ 122 w 412"/>
                    <a:gd name="T25" fmla="*/ 245 h 259"/>
                    <a:gd name="T26" fmla="*/ 113 w 412"/>
                    <a:gd name="T27" fmla="*/ 226 h 259"/>
                    <a:gd name="T28" fmla="*/ 108 w 412"/>
                    <a:gd name="T29" fmla="*/ 197 h 259"/>
                    <a:gd name="T30" fmla="*/ 54 w 412"/>
                    <a:gd name="T31" fmla="*/ 204 h 259"/>
                    <a:gd name="T32" fmla="*/ 18 w 412"/>
                    <a:gd name="T33" fmla="*/ 216 h 259"/>
                    <a:gd name="T34" fmla="*/ 0 w 412"/>
                    <a:gd name="T35" fmla="*/ 197 h 259"/>
                    <a:gd name="T36" fmla="*/ 18 w 412"/>
                    <a:gd name="T37" fmla="*/ 184 h 259"/>
                    <a:gd name="T38" fmla="*/ 77 w 412"/>
                    <a:gd name="T39" fmla="*/ 168 h 259"/>
                    <a:gd name="T40" fmla="*/ 113 w 412"/>
                    <a:gd name="T41" fmla="*/ 159 h 259"/>
                    <a:gd name="T42" fmla="*/ 108 w 412"/>
                    <a:gd name="T43" fmla="*/ 140 h 2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12"/>
                    <a:gd name="T67" fmla="*/ 0 h 259"/>
                    <a:gd name="T68" fmla="*/ 412 w 412"/>
                    <a:gd name="T69" fmla="*/ 259 h 25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12" h="259">
                      <a:moveTo>
                        <a:pt x="108" y="140"/>
                      </a:moveTo>
                      <a:lnTo>
                        <a:pt x="140" y="95"/>
                      </a:lnTo>
                      <a:lnTo>
                        <a:pt x="199" y="41"/>
                      </a:lnTo>
                      <a:lnTo>
                        <a:pt x="253" y="6"/>
                      </a:lnTo>
                      <a:lnTo>
                        <a:pt x="317" y="0"/>
                      </a:lnTo>
                      <a:lnTo>
                        <a:pt x="370" y="13"/>
                      </a:lnTo>
                      <a:lnTo>
                        <a:pt x="406" y="45"/>
                      </a:lnTo>
                      <a:lnTo>
                        <a:pt x="411" y="89"/>
                      </a:lnTo>
                      <a:lnTo>
                        <a:pt x="384" y="153"/>
                      </a:lnTo>
                      <a:lnTo>
                        <a:pt x="317" y="213"/>
                      </a:lnTo>
                      <a:lnTo>
                        <a:pt x="239" y="254"/>
                      </a:lnTo>
                      <a:lnTo>
                        <a:pt x="168" y="258"/>
                      </a:lnTo>
                      <a:lnTo>
                        <a:pt x="122" y="245"/>
                      </a:lnTo>
                      <a:lnTo>
                        <a:pt x="113" y="226"/>
                      </a:lnTo>
                      <a:lnTo>
                        <a:pt x="108" y="197"/>
                      </a:lnTo>
                      <a:lnTo>
                        <a:pt x="54" y="204"/>
                      </a:lnTo>
                      <a:lnTo>
                        <a:pt x="18" y="216"/>
                      </a:lnTo>
                      <a:lnTo>
                        <a:pt x="0" y="197"/>
                      </a:lnTo>
                      <a:lnTo>
                        <a:pt x="18" y="184"/>
                      </a:lnTo>
                      <a:lnTo>
                        <a:pt x="77" y="168"/>
                      </a:lnTo>
                      <a:lnTo>
                        <a:pt x="113" y="159"/>
                      </a:lnTo>
                      <a:lnTo>
                        <a:pt x="108" y="140"/>
                      </a:lnTo>
                    </a:path>
                  </a:pathLst>
                </a:custGeom>
                <a:solidFill>
                  <a:srgbClr val="000000"/>
                </a:solidFill>
                <a:ln w="9525" cap="rnd">
                  <a:noFill/>
                  <a:round/>
                  <a:headEnd/>
                  <a:tailEnd/>
                </a:ln>
              </p:spPr>
              <p:txBody>
                <a:bodyPr/>
                <a:lstStyle/>
                <a:p>
                  <a:endParaRPr lang="en-US"/>
                </a:p>
              </p:txBody>
            </p:sp>
            <p:sp>
              <p:nvSpPr>
                <p:cNvPr id="13341" name="Freeform 11"/>
                <p:cNvSpPr>
                  <a:spLocks/>
                </p:cNvSpPr>
                <p:nvPr/>
              </p:nvSpPr>
              <p:spPr bwMode="auto">
                <a:xfrm>
                  <a:off x="4929" y="2455"/>
                  <a:ext cx="252" cy="487"/>
                </a:xfrm>
                <a:custGeom>
                  <a:avLst/>
                  <a:gdLst>
                    <a:gd name="T0" fmla="*/ 188 w 252"/>
                    <a:gd name="T1" fmla="*/ 0 h 487"/>
                    <a:gd name="T2" fmla="*/ 143 w 252"/>
                    <a:gd name="T3" fmla="*/ 2 h 487"/>
                    <a:gd name="T4" fmla="*/ 111 w 252"/>
                    <a:gd name="T5" fmla="*/ 44 h 487"/>
                    <a:gd name="T6" fmla="*/ 121 w 252"/>
                    <a:gd name="T7" fmla="*/ 86 h 487"/>
                    <a:gd name="T8" fmla="*/ 134 w 252"/>
                    <a:gd name="T9" fmla="*/ 172 h 487"/>
                    <a:gd name="T10" fmla="*/ 130 w 252"/>
                    <a:gd name="T11" fmla="*/ 226 h 487"/>
                    <a:gd name="T12" fmla="*/ 134 w 252"/>
                    <a:gd name="T13" fmla="*/ 281 h 487"/>
                    <a:gd name="T14" fmla="*/ 170 w 252"/>
                    <a:gd name="T15" fmla="*/ 393 h 487"/>
                    <a:gd name="T16" fmla="*/ 179 w 252"/>
                    <a:gd name="T17" fmla="*/ 421 h 487"/>
                    <a:gd name="T18" fmla="*/ 170 w 252"/>
                    <a:gd name="T19" fmla="*/ 428 h 487"/>
                    <a:gd name="T20" fmla="*/ 121 w 252"/>
                    <a:gd name="T21" fmla="*/ 409 h 487"/>
                    <a:gd name="T22" fmla="*/ 40 w 252"/>
                    <a:gd name="T23" fmla="*/ 399 h 487"/>
                    <a:gd name="T24" fmla="*/ 0 w 252"/>
                    <a:gd name="T25" fmla="*/ 412 h 487"/>
                    <a:gd name="T26" fmla="*/ 4 w 252"/>
                    <a:gd name="T27" fmla="*/ 434 h 487"/>
                    <a:gd name="T28" fmla="*/ 58 w 252"/>
                    <a:gd name="T29" fmla="*/ 444 h 487"/>
                    <a:gd name="T30" fmla="*/ 121 w 252"/>
                    <a:gd name="T31" fmla="*/ 448 h 487"/>
                    <a:gd name="T32" fmla="*/ 184 w 252"/>
                    <a:gd name="T33" fmla="*/ 466 h 487"/>
                    <a:gd name="T34" fmla="*/ 232 w 252"/>
                    <a:gd name="T35" fmla="*/ 486 h 487"/>
                    <a:gd name="T36" fmla="*/ 251 w 252"/>
                    <a:gd name="T37" fmla="*/ 476 h 487"/>
                    <a:gd name="T38" fmla="*/ 251 w 252"/>
                    <a:gd name="T39" fmla="*/ 444 h 487"/>
                    <a:gd name="T40" fmla="*/ 215 w 252"/>
                    <a:gd name="T41" fmla="*/ 384 h 487"/>
                    <a:gd name="T42" fmla="*/ 196 w 252"/>
                    <a:gd name="T43" fmla="*/ 313 h 487"/>
                    <a:gd name="T44" fmla="*/ 188 w 252"/>
                    <a:gd name="T45" fmla="*/ 214 h 487"/>
                    <a:gd name="T46" fmla="*/ 206 w 252"/>
                    <a:gd name="T47" fmla="*/ 125 h 487"/>
                    <a:gd name="T48" fmla="*/ 224 w 252"/>
                    <a:gd name="T49" fmla="*/ 54 h 487"/>
                    <a:gd name="T50" fmla="*/ 206 w 252"/>
                    <a:gd name="T51" fmla="*/ 0 h 487"/>
                    <a:gd name="T52" fmla="*/ 188 w 252"/>
                    <a:gd name="T53" fmla="*/ 0 h 48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2"/>
                    <a:gd name="T82" fmla="*/ 0 h 487"/>
                    <a:gd name="T83" fmla="*/ 252 w 252"/>
                    <a:gd name="T84" fmla="*/ 487 h 48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2" h="487">
                      <a:moveTo>
                        <a:pt x="188" y="0"/>
                      </a:moveTo>
                      <a:lnTo>
                        <a:pt x="143" y="2"/>
                      </a:lnTo>
                      <a:lnTo>
                        <a:pt x="111" y="44"/>
                      </a:lnTo>
                      <a:lnTo>
                        <a:pt x="121" y="86"/>
                      </a:lnTo>
                      <a:lnTo>
                        <a:pt x="134" y="172"/>
                      </a:lnTo>
                      <a:lnTo>
                        <a:pt x="130" y="226"/>
                      </a:lnTo>
                      <a:lnTo>
                        <a:pt x="134" y="281"/>
                      </a:lnTo>
                      <a:lnTo>
                        <a:pt x="170" y="393"/>
                      </a:lnTo>
                      <a:lnTo>
                        <a:pt x="179" y="421"/>
                      </a:lnTo>
                      <a:lnTo>
                        <a:pt x="170" y="428"/>
                      </a:lnTo>
                      <a:lnTo>
                        <a:pt x="121" y="409"/>
                      </a:lnTo>
                      <a:lnTo>
                        <a:pt x="40" y="399"/>
                      </a:lnTo>
                      <a:lnTo>
                        <a:pt x="0" y="412"/>
                      </a:lnTo>
                      <a:lnTo>
                        <a:pt x="4" y="434"/>
                      </a:lnTo>
                      <a:lnTo>
                        <a:pt x="58" y="444"/>
                      </a:lnTo>
                      <a:lnTo>
                        <a:pt x="121" y="448"/>
                      </a:lnTo>
                      <a:lnTo>
                        <a:pt x="184" y="466"/>
                      </a:lnTo>
                      <a:lnTo>
                        <a:pt x="232" y="486"/>
                      </a:lnTo>
                      <a:lnTo>
                        <a:pt x="251" y="476"/>
                      </a:lnTo>
                      <a:lnTo>
                        <a:pt x="251" y="444"/>
                      </a:lnTo>
                      <a:lnTo>
                        <a:pt x="215" y="384"/>
                      </a:lnTo>
                      <a:lnTo>
                        <a:pt x="196" y="313"/>
                      </a:lnTo>
                      <a:lnTo>
                        <a:pt x="188" y="214"/>
                      </a:lnTo>
                      <a:lnTo>
                        <a:pt x="206" y="125"/>
                      </a:lnTo>
                      <a:lnTo>
                        <a:pt x="224" y="54"/>
                      </a:lnTo>
                      <a:lnTo>
                        <a:pt x="206" y="0"/>
                      </a:lnTo>
                      <a:lnTo>
                        <a:pt x="188" y="0"/>
                      </a:lnTo>
                    </a:path>
                  </a:pathLst>
                </a:custGeom>
                <a:solidFill>
                  <a:srgbClr val="000000"/>
                </a:solidFill>
                <a:ln w="9525" cap="rnd">
                  <a:noFill/>
                  <a:round/>
                  <a:headEnd/>
                  <a:tailEnd/>
                </a:ln>
              </p:spPr>
              <p:txBody>
                <a:bodyPr/>
                <a:lstStyle/>
                <a:p>
                  <a:endParaRPr lang="en-US"/>
                </a:p>
              </p:txBody>
            </p:sp>
            <p:sp>
              <p:nvSpPr>
                <p:cNvPr id="13342" name="Freeform 12"/>
                <p:cNvSpPr>
                  <a:spLocks/>
                </p:cNvSpPr>
                <p:nvPr/>
              </p:nvSpPr>
              <p:spPr bwMode="auto">
                <a:xfrm>
                  <a:off x="4636" y="2410"/>
                  <a:ext cx="407" cy="567"/>
                </a:xfrm>
                <a:custGeom>
                  <a:avLst/>
                  <a:gdLst>
                    <a:gd name="T0" fmla="*/ 319 w 407"/>
                    <a:gd name="T1" fmla="*/ 5 h 567"/>
                    <a:gd name="T2" fmla="*/ 383 w 407"/>
                    <a:gd name="T3" fmla="*/ 0 h 567"/>
                    <a:gd name="T4" fmla="*/ 406 w 407"/>
                    <a:gd name="T5" fmla="*/ 31 h 567"/>
                    <a:gd name="T6" fmla="*/ 383 w 407"/>
                    <a:gd name="T7" fmla="*/ 69 h 567"/>
                    <a:gd name="T8" fmla="*/ 319 w 407"/>
                    <a:gd name="T9" fmla="*/ 133 h 567"/>
                    <a:gd name="T10" fmla="*/ 270 w 407"/>
                    <a:gd name="T11" fmla="*/ 226 h 567"/>
                    <a:gd name="T12" fmla="*/ 252 w 407"/>
                    <a:gd name="T13" fmla="*/ 303 h 567"/>
                    <a:gd name="T14" fmla="*/ 261 w 407"/>
                    <a:gd name="T15" fmla="*/ 383 h 567"/>
                    <a:gd name="T16" fmla="*/ 279 w 407"/>
                    <a:gd name="T17" fmla="*/ 485 h 567"/>
                    <a:gd name="T18" fmla="*/ 298 w 407"/>
                    <a:gd name="T19" fmla="*/ 543 h 567"/>
                    <a:gd name="T20" fmla="*/ 288 w 407"/>
                    <a:gd name="T21" fmla="*/ 566 h 567"/>
                    <a:gd name="T22" fmla="*/ 256 w 407"/>
                    <a:gd name="T23" fmla="*/ 566 h 567"/>
                    <a:gd name="T24" fmla="*/ 198 w 407"/>
                    <a:gd name="T25" fmla="*/ 546 h 567"/>
                    <a:gd name="T26" fmla="*/ 107 w 407"/>
                    <a:gd name="T27" fmla="*/ 533 h 567"/>
                    <a:gd name="T28" fmla="*/ 13 w 407"/>
                    <a:gd name="T29" fmla="*/ 533 h 567"/>
                    <a:gd name="T30" fmla="*/ 0 w 407"/>
                    <a:gd name="T31" fmla="*/ 514 h 567"/>
                    <a:gd name="T32" fmla="*/ 53 w 407"/>
                    <a:gd name="T33" fmla="*/ 489 h 567"/>
                    <a:gd name="T34" fmla="*/ 81 w 407"/>
                    <a:gd name="T35" fmla="*/ 489 h 567"/>
                    <a:gd name="T36" fmla="*/ 198 w 407"/>
                    <a:gd name="T37" fmla="*/ 514 h 567"/>
                    <a:gd name="T38" fmla="*/ 234 w 407"/>
                    <a:gd name="T39" fmla="*/ 524 h 567"/>
                    <a:gd name="T40" fmla="*/ 243 w 407"/>
                    <a:gd name="T41" fmla="*/ 511 h 567"/>
                    <a:gd name="T42" fmla="*/ 225 w 407"/>
                    <a:gd name="T43" fmla="*/ 428 h 567"/>
                    <a:gd name="T44" fmla="*/ 202 w 407"/>
                    <a:gd name="T45" fmla="*/ 338 h 567"/>
                    <a:gd name="T46" fmla="*/ 198 w 407"/>
                    <a:gd name="T47" fmla="*/ 258 h 567"/>
                    <a:gd name="T48" fmla="*/ 216 w 407"/>
                    <a:gd name="T49" fmla="*/ 178 h 567"/>
                    <a:gd name="T50" fmla="*/ 247 w 407"/>
                    <a:gd name="T51" fmla="*/ 85 h 567"/>
                    <a:gd name="T52" fmla="*/ 284 w 407"/>
                    <a:gd name="T53" fmla="*/ 15 h 567"/>
                    <a:gd name="T54" fmla="*/ 319 w 407"/>
                    <a:gd name="T55" fmla="*/ 5 h 5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07"/>
                    <a:gd name="T85" fmla="*/ 0 h 567"/>
                    <a:gd name="T86" fmla="*/ 407 w 407"/>
                    <a:gd name="T87" fmla="*/ 567 h 56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07" h="567">
                      <a:moveTo>
                        <a:pt x="319" y="5"/>
                      </a:moveTo>
                      <a:lnTo>
                        <a:pt x="383" y="0"/>
                      </a:lnTo>
                      <a:lnTo>
                        <a:pt x="406" y="31"/>
                      </a:lnTo>
                      <a:lnTo>
                        <a:pt x="383" y="69"/>
                      </a:lnTo>
                      <a:lnTo>
                        <a:pt x="319" y="133"/>
                      </a:lnTo>
                      <a:lnTo>
                        <a:pt x="270" y="226"/>
                      </a:lnTo>
                      <a:lnTo>
                        <a:pt x="252" y="303"/>
                      </a:lnTo>
                      <a:lnTo>
                        <a:pt x="261" y="383"/>
                      </a:lnTo>
                      <a:lnTo>
                        <a:pt x="279" y="485"/>
                      </a:lnTo>
                      <a:lnTo>
                        <a:pt x="298" y="543"/>
                      </a:lnTo>
                      <a:lnTo>
                        <a:pt x="288" y="566"/>
                      </a:lnTo>
                      <a:lnTo>
                        <a:pt x="256" y="566"/>
                      </a:lnTo>
                      <a:lnTo>
                        <a:pt x="198" y="546"/>
                      </a:lnTo>
                      <a:lnTo>
                        <a:pt x="107" y="533"/>
                      </a:lnTo>
                      <a:lnTo>
                        <a:pt x="13" y="533"/>
                      </a:lnTo>
                      <a:lnTo>
                        <a:pt x="0" y="514"/>
                      </a:lnTo>
                      <a:lnTo>
                        <a:pt x="53" y="489"/>
                      </a:lnTo>
                      <a:lnTo>
                        <a:pt x="81" y="489"/>
                      </a:lnTo>
                      <a:lnTo>
                        <a:pt x="198" y="514"/>
                      </a:lnTo>
                      <a:lnTo>
                        <a:pt x="234" y="524"/>
                      </a:lnTo>
                      <a:lnTo>
                        <a:pt x="243" y="511"/>
                      </a:lnTo>
                      <a:lnTo>
                        <a:pt x="225" y="428"/>
                      </a:lnTo>
                      <a:lnTo>
                        <a:pt x="202" y="338"/>
                      </a:lnTo>
                      <a:lnTo>
                        <a:pt x="198" y="258"/>
                      </a:lnTo>
                      <a:lnTo>
                        <a:pt x="216" y="178"/>
                      </a:lnTo>
                      <a:lnTo>
                        <a:pt x="247" y="85"/>
                      </a:lnTo>
                      <a:lnTo>
                        <a:pt x="284" y="15"/>
                      </a:lnTo>
                      <a:lnTo>
                        <a:pt x="319" y="5"/>
                      </a:lnTo>
                    </a:path>
                  </a:pathLst>
                </a:custGeom>
                <a:solidFill>
                  <a:srgbClr val="000000"/>
                </a:solidFill>
                <a:ln w="9525" cap="rnd">
                  <a:noFill/>
                  <a:round/>
                  <a:headEnd/>
                  <a:tailEnd/>
                </a:ln>
              </p:spPr>
              <p:txBody>
                <a:bodyPr/>
                <a:lstStyle/>
                <a:p>
                  <a:endParaRPr lang="en-US"/>
                </a:p>
              </p:txBody>
            </p:sp>
          </p:grpSp>
          <p:grpSp>
            <p:nvGrpSpPr>
              <p:cNvPr id="13331" name="Group 13"/>
              <p:cNvGrpSpPr>
                <a:grpSpLocks/>
              </p:cNvGrpSpPr>
              <p:nvPr/>
            </p:nvGrpSpPr>
            <p:grpSpPr bwMode="auto">
              <a:xfrm>
                <a:off x="3826" y="1486"/>
                <a:ext cx="1161" cy="604"/>
                <a:chOff x="3826" y="1486"/>
                <a:chExt cx="1161" cy="604"/>
              </a:xfrm>
            </p:grpSpPr>
            <p:sp>
              <p:nvSpPr>
                <p:cNvPr id="13332" name="Freeform 14"/>
                <p:cNvSpPr>
                  <a:spLocks/>
                </p:cNvSpPr>
                <p:nvPr/>
              </p:nvSpPr>
              <p:spPr bwMode="auto">
                <a:xfrm>
                  <a:off x="4221" y="1523"/>
                  <a:ext cx="701" cy="309"/>
                </a:xfrm>
                <a:custGeom>
                  <a:avLst/>
                  <a:gdLst>
                    <a:gd name="T0" fmla="*/ 358 w 701"/>
                    <a:gd name="T1" fmla="*/ 281 h 309"/>
                    <a:gd name="T2" fmla="*/ 314 w 701"/>
                    <a:gd name="T3" fmla="*/ 262 h 309"/>
                    <a:gd name="T4" fmla="*/ 274 w 701"/>
                    <a:gd name="T5" fmla="*/ 245 h 309"/>
                    <a:gd name="T6" fmla="*/ 204 w 701"/>
                    <a:gd name="T7" fmla="*/ 213 h 309"/>
                    <a:gd name="T8" fmla="*/ 166 w 701"/>
                    <a:gd name="T9" fmla="*/ 185 h 309"/>
                    <a:gd name="T10" fmla="*/ 124 w 701"/>
                    <a:gd name="T11" fmla="*/ 151 h 309"/>
                    <a:gd name="T12" fmla="*/ 85 w 701"/>
                    <a:gd name="T13" fmla="*/ 119 h 309"/>
                    <a:gd name="T14" fmla="*/ 63 w 701"/>
                    <a:gd name="T15" fmla="*/ 98 h 309"/>
                    <a:gd name="T16" fmla="*/ 33 w 701"/>
                    <a:gd name="T17" fmla="*/ 62 h 309"/>
                    <a:gd name="T18" fmla="*/ 1 w 701"/>
                    <a:gd name="T19" fmla="*/ 25 h 309"/>
                    <a:gd name="T20" fmla="*/ 0 w 701"/>
                    <a:gd name="T21" fmla="*/ 25 h 309"/>
                    <a:gd name="T22" fmla="*/ 46 w 701"/>
                    <a:gd name="T23" fmla="*/ 30 h 309"/>
                    <a:gd name="T24" fmla="*/ 82 w 701"/>
                    <a:gd name="T25" fmla="*/ 34 h 309"/>
                    <a:gd name="T26" fmla="*/ 109 w 701"/>
                    <a:gd name="T27" fmla="*/ 36 h 309"/>
                    <a:gd name="T28" fmla="*/ 142 w 701"/>
                    <a:gd name="T29" fmla="*/ 37 h 309"/>
                    <a:gd name="T30" fmla="*/ 176 w 701"/>
                    <a:gd name="T31" fmla="*/ 37 h 309"/>
                    <a:gd name="T32" fmla="*/ 204 w 701"/>
                    <a:gd name="T33" fmla="*/ 33 h 309"/>
                    <a:gd name="T34" fmla="*/ 219 w 701"/>
                    <a:gd name="T35" fmla="*/ 30 h 309"/>
                    <a:gd name="T36" fmla="*/ 235 w 701"/>
                    <a:gd name="T37" fmla="*/ 26 h 309"/>
                    <a:gd name="T38" fmla="*/ 251 w 701"/>
                    <a:gd name="T39" fmla="*/ 19 h 309"/>
                    <a:gd name="T40" fmla="*/ 263 w 701"/>
                    <a:gd name="T41" fmla="*/ 12 h 309"/>
                    <a:gd name="T42" fmla="*/ 284 w 701"/>
                    <a:gd name="T43" fmla="*/ 0 h 309"/>
                    <a:gd name="T44" fmla="*/ 307 w 701"/>
                    <a:gd name="T45" fmla="*/ 18 h 309"/>
                    <a:gd name="T46" fmla="*/ 335 w 701"/>
                    <a:gd name="T47" fmla="*/ 40 h 309"/>
                    <a:gd name="T48" fmla="*/ 364 w 701"/>
                    <a:gd name="T49" fmla="*/ 63 h 309"/>
                    <a:gd name="T50" fmla="*/ 394 w 701"/>
                    <a:gd name="T51" fmla="*/ 86 h 309"/>
                    <a:gd name="T52" fmla="*/ 427 w 701"/>
                    <a:gd name="T53" fmla="*/ 109 h 309"/>
                    <a:gd name="T54" fmla="*/ 463 w 701"/>
                    <a:gd name="T55" fmla="*/ 136 h 309"/>
                    <a:gd name="T56" fmla="*/ 495 w 701"/>
                    <a:gd name="T57" fmla="*/ 157 h 309"/>
                    <a:gd name="T58" fmla="*/ 537 w 701"/>
                    <a:gd name="T59" fmla="*/ 186 h 309"/>
                    <a:gd name="T60" fmla="*/ 581 w 701"/>
                    <a:gd name="T61" fmla="*/ 214 h 309"/>
                    <a:gd name="T62" fmla="*/ 631 w 701"/>
                    <a:gd name="T63" fmla="*/ 249 h 309"/>
                    <a:gd name="T64" fmla="*/ 700 w 701"/>
                    <a:gd name="T65" fmla="*/ 292 h 309"/>
                    <a:gd name="T66" fmla="*/ 684 w 701"/>
                    <a:gd name="T67" fmla="*/ 297 h 309"/>
                    <a:gd name="T68" fmla="*/ 658 w 701"/>
                    <a:gd name="T69" fmla="*/ 300 h 309"/>
                    <a:gd name="T70" fmla="*/ 631 w 701"/>
                    <a:gd name="T71" fmla="*/ 304 h 309"/>
                    <a:gd name="T72" fmla="*/ 609 w 701"/>
                    <a:gd name="T73" fmla="*/ 304 h 309"/>
                    <a:gd name="T74" fmla="*/ 576 w 701"/>
                    <a:gd name="T75" fmla="*/ 306 h 309"/>
                    <a:gd name="T76" fmla="*/ 544 w 701"/>
                    <a:gd name="T77" fmla="*/ 307 h 309"/>
                    <a:gd name="T78" fmla="*/ 513 w 701"/>
                    <a:gd name="T79" fmla="*/ 308 h 309"/>
                    <a:gd name="T80" fmla="*/ 478 w 701"/>
                    <a:gd name="T81" fmla="*/ 305 h 309"/>
                    <a:gd name="T82" fmla="*/ 457 w 701"/>
                    <a:gd name="T83" fmla="*/ 303 h 309"/>
                    <a:gd name="T84" fmla="*/ 429 w 701"/>
                    <a:gd name="T85" fmla="*/ 298 h 309"/>
                    <a:gd name="T86" fmla="*/ 399 w 701"/>
                    <a:gd name="T87" fmla="*/ 292 h 309"/>
                    <a:gd name="T88" fmla="*/ 358 w 701"/>
                    <a:gd name="T89" fmla="*/ 281 h 3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1"/>
                    <a:gd name="T136" fmla="*/ 0 h 309"/>
                    <a:gd name="T137" fmla="*/ 701 w 701"/>
                    <a:gd name="T138" fmla="*/ 309 h 3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1" h="309">
                      <a:moveTo>
                        <a:pt x="358" y="281"/>
                      </a:moveTo>
                      <a:lnTo>
                        <a:pt x="314" y="262"/>
                      </a:lnTo>
                      <a:lnTo>
                        <a:pt x="274" y="245"/>
                      </a:lnTo>
                      <a:lnTo>
                        <a:pt x="204" y="213"/>
                      </a:lnTo>
                      <a:lnTo>
                        <a:pt x="166" y="185"/>
                      </a:lnTo>
                      <a:lnTo>
                        <a:pt x="124" y="151"/>
                      </a:lnTo>
                      <a:lnTo>
                        <a:pt x="85" y="119"/>
                      </a:lnTo>
                      <a:lnTo>
                        <a:pt x="63" y="98"/>
                      </a:lnTo>
                      <a:lnTo>
                        <a:pt x="33" y="62"/>
                      </a:lnTo>
                      <a:lnTo>
                        <a:pt x="1" y="25"/>
                      </a:lnTo>
                      <a:lnTo>
                        <a:pt x="0" y="25"/>
                      </a:lnTo>
                      <a:lnTo>
                        <a:pt x="46" y="30"/>
                      </a:lnTo>
                      <a:lnTo>
                        <a:pt x="82" y="34"/>
                      </a:lnTo>
                      <a:lnTo>
                        <a:pt x="109" y="36"/>
                      </a:lnTo>
                      <a:lnTo>
                        <a:pt x="142" y="37"/>
                      </a:lnTo>
                      <a:lnTo>
                        <a:pt x="176" y="37"/>
                      </a:lnTo>
                      <a:lnTo>
                        <a:pt x="204" y="33"/>
                      </a:lnTo>
                      <a:lnTo>
                        <a:pt x="219" y="30"/>
                      </a:lnTo>
                      <a:lnTo>
                        <a:pt x="235" y="26"/>
                      </a:lnTo>
                      <a:lnTo>
                        <a:pt x="251" y="19"/>
                      </a:lnTo>
                      <a:lnTo>
                        <a:pt x="263" y="12"/>
                      </a:lnTo>
                      <a:lnTo>
                        <a:pt x="284" y="0"/>
                      </a:lnTo>
                      <a:lnTo>
                        <a:pt x="307" y="18"/>
                      </a:lnTo>
                      <a:lnTo>
                        <a:pt x="335" y="40"/>
                      </a:lnTo>
                      <a:lnTo>
                        <a:pt x="364" y="63"/>
                      </a:lnTo>
                      <a:lnTo>
                        <a:pt x="394" y="86"/>
                      </a:lnTo>
                      <a:lnTo>
                        <a:pt x="427" y="109"/>
                      </a:lnTo>
                      <a:lnTo>
                        <a:pt x="463" y="136"/>
                      </a:lnTo>
                      <a:lnTo>
                        <a:pt x="495" y="157"/>
                      </a:lnTo>
                      <a:lnTo>
                        <a:pt x="537" y="186"/>
                      </a:lnTo>
                      <a:lnTo>
                        <a:pt x="581" y="214"/>
                      </a:lnTo>
                      <a:lnTo>
                        <a:pt x="631" y="249"/>
                      </a:lnTo>
                      <a:lnTo>
                        <a:pt x="700" y="292"/>
                      </a:lnTo>
                      <a:lnTo>
                        <a:pt x="684" y="297"/>
                      </a:lnTo>
                      <a:lnTo>
                        <a:pt x="658" y="300"/>
                      </a:lnTo>
                      <a:lnTo>
                        <a:pt x="631" y="304"/>
                      </a:lnTo>
                      <a:lnTo>
                        <a:pt x="609" y="304"/>
                      </a:lnTo>
                      <a:lnTo>
                        <a:pt x="576" y="306"/>
                      </a:lnTo>
                      <a:lnTo>
                        <a:pt x="544" y="307"/>
                      </a:lnTo>
                      <a:lnTo>
                        <a:pt x="513" y="308"/>
                      </a:lnTo>
                      <a:lnTo>
                        <a:pt x="478" y="305"/>
                      </a:lnTo>
                      <a:lnTo>
                        <a:pt x="457" y="303"/>
                      </a:lnTo>
                      <a:lnTo>
                        <a:pt x="429" y="298"/>
                      </a:lnTo>
                      <a:lnTo>
                        <a:pt x="399" y="292"/>
                      </a:lnTo>
                      <a:lnTo>
                        <a:pt x="358" y="281"/>
                      </a:lnTo>
                    </a:path>
                  </a:pathLst>
                </a:custGeom>
                <a:solidFill>
                  <a:srgbClr val="C0C0C0"/>
                </a:solidFill>
                <a:ln w="12700" cap="rnd" cmpd="sng">
                  <a:solidFill>
                    <a:srgbClr val="000000"/>
                  </a:solidFill>
                  <a:prstDash val="solid"/>
                  <a:round/>
                  <a:headEnd/>
                  <a:tailEnd/>
                </a:ln>
              </p:spPr>
              <p:txBody>
                <a:bodyPr/>
                <a:lstStyle/>
                <a:p>
                  <a:endParaRPr lang="en-US"/>
                </a:p>
              </p:txBody>
            </p:sp>
            <p:sp>
              <p:nvSpPr>
                <p:cNvPr id="13333" name="Freeform 15"/>
                <p:cNvSpPr>
                  <a:spLocks/>
                </p:cNvSpPr>
                <p:nvPr/>
              </p:nvSpPr>
              <p:spPr bwMode="auto">
                <a:xfrm>
                  <a:off x="4222" y="1501"/>
                  <a:ext cx="745" cy="307"/>
                </a:xfrm>
                <a:custGeom>
                  <a:avLst/>
                  <a:gdLst>
                    <a:gd name="T0" fmla="*/ 344 w 745"/>
                    <a:gd name="T1" fmla="*/ 298 h 307"/>
                    <a:gd name="T2" fmla="*/ 288 w 745"/>
                    <a:gd name="T3" fmla="*/ 281 h 307"/>
                    <a:gd name="T4" fmla="*/ 254 w 745"/>
                    <a:gd name="T5" fmla="*/ 263 h 307"/>
                    <a:gd name="T6" fmla="*/ 200 w 745"/>
                    <a:gd name="T7" fmla="*/ 227 h 307"/>
                    <a:gd name="T8" fmla="*/ 161 w 745"/>
                    <a:gd name="T9" fmla="*/ 200 h 307"/>
                    <a:gd name="T10" fmla="*/ 118 w 745"/>
                    <a:gd name="T11" fmla="*/ 169 h 307"/>
                    <a:gd name="T12" fmla="*/ 81 w 745"/>
                    <a:gd name="T13" fmla="*/ 137 h 307"/>
                    <a:gd name="T14" fmla="*/ 60 w 745"/>
                    <a:gd name="T15" fmla="*/ 117 h 307"/>
                    <a:gd name="T16" fmla="*/ 31 w 745"/>
                    <a:gd name="T17" fmla="*/ 82 h 307"/>
                    <a:gd name="T18" fmla="*/ 1 w 745"/>
                    <a:gd name="T19" fmla="*/ 46 h 307"/>
                    <a:gd name="T20" fmla="*/ 0 w 745"/>
                    <a:gd name="T21" fmla="*/ 45 h 307"/>
                    <a:gd name="T22" fmla="*/ 51 w 745"/>
                    <a:gd name="T23" fmla="*/ 48 h 307"/>
                    <a:gd name="T24" fmla="*/ 91 w 745"/>
                    <a:gd name="T25" fmla="*/ 49 h 307"/>
                    <a:gd name="T26" fmla="*/ 121 w 745"/>
                    <a:gd name="T27" fmla="*/ 49 h 307"/>
                    <a:gd name="T28" fmla="*/ 159 w 745"/>
                    <a:gd name="T29" fmla="*/ 48 h 307"/>
                    <a:gd name="T30" fmla="*/ 197 w 745"/>
                    <a:gd name="T31" fmla="*/ 46 h 307"/>
                    <a:gd name="T32" fmla="*/ 229 w 745"/>
                    <a:gd name="T33" fmla="*/ 40 h 307"/>
                    <a:gd name="T34" fmla="*/ 246 w 745"/>
                    <a:gd name="T35" fmla="*/ 36 h 307"/>
                    <a:gd name="T36" fmla="*/ 264 w 745"/>
                    <a:gd name="T37" fmla="*/ 31 h 307"/>
                    <a:gd name="T38" fmla="*/ 284 w 745"/>
                    <a:gd name="T39" fmla="*/ 23 h 307"/>
                    <a:gd name="T40" fmla="*/ 298 w 745"/>
                    <a:gd name="T41" fmla="*/ 15 h 307"/>
                    <a:gd name="T42" fmla="*/ 322 w 745"/>
                    <a:gd name="T43" fmla="*/ 0 h 307"/>
                    <a:gd name="T44" fmla="*/ 347 w 745"/>
                    <a:gd name="T45" fmla="*/ 18 h 307"/>
                    <a:gd name="T46" fmla="*/ 374 w 745"/>
                    <a:gd name="T47" fmla="*/ 40 h 307"/>
                    <a:gd name="T48" fmla="*/ 404 w 745"/>
                    <a:gd name="T49" fmla="*/ 60 h 307"/>
                    <a:gd name="T50" fmla="*/ 434 w 745"/>
                    <a:gd name="T51" fmla="*/ 81 h 307"/>
                    <a:gd name="T52" fmla="*/ 467 w 745"/>
                    <a:gd name="T53" fmla="*/ 104 h 307"/>
                    <a:gd name="T54" fmla="*/ 503 w 745"/>
                    <a:gd name="T55" fmla="*/ 128 h 307"/>
                    <a:gd name="T56" fmla="*/ 535 w 745"/>
                    <a:gd name="T57" fmla="*/ 149 h 307"/>
                    <a:gd name="T58" fmla="*/ 577 w 745"/>
                    <a:gd name="T59" fmla="*/ 176 h 307"/>
                    <a:gd name="T60" fmla="*/ 623 w 745"/>
                    <a:gd name="T61" fmla="*/ 203 h 307"/>
                    <a:gd name="T62" fmla="*/ 674 w 745"/>
                    <a:gd name="T63" fmla="*/ 236 h 307"/>
                    <a:gd name="T64" fmla="*/ 744 w 745"/>
                    <a:gd name="T65" fmla="*/ 276 h 307"/>
                    <a:gd name="T66" fmla="*/ 696 w 745"/>
                    <a:gd name="T67" fmla="*/ 287 h 307"/>
                    <a:gd name="T68" fmla="*/ 667 w 745"/>
                    <a:gd name="T69" fmla="*/ 292 h 307"/>
                    <a:gd name="T70" fmla="*/ 631 w 745"/>
                    <a:gd name="T71" fmla="*/ 297 h 307"/>
                    <a:gd name="T72" fmla="*/ 598 w 745"/>
                    <a:gd name="T73" fmla="*/ 301 h 307"/>
                    <a:gd name="T74" fmla="*/ 558 w 745"/>
                    <a:gd name="T75" fmla="*/ 304 h 307"/>
                    <a:gd name="T76" fmla="*/ 529 w 745"/>
                    <a:gd name="T77" fmla="*/ 305 h 307"/>
                    <a:gd name="T78" fmla="*/ 485 w 745"/>
                    <a:gd name="T79" fmla="*/ 306 h 307"/>
                    <a:gd name="T80" fmla="*/ 430 w 745"/>
                    <a:gd name="T81" fmla="*/ 304 h 307"/>
                    <a:gd name="T82" fmla="*/ 356 w 745"/>
                    <a:gd name="T83" fmla="*/ 301 h 307"/>
                    <a:gd name="T84" fmla="*/ 344 w 745"/>
                    <a:gd name="T85" fmla="*/ 298 h 30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45"/>
                    <a:gd name="T130" fmla="*/ 0 h 307"/>
                    <a:gd name="T131" fmla="*/ 745 w 745"/>
                    <a:gd name="T132" fmla="*/ 307 h 30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45" h="307">
                      <a:moveTo>
                        <a:pt x="344" y="298"/>
                      </a:moveTo>
                      <a:lnTo>
                        <a:pt x="288" y="281"/>
                      </a:lnTo>
                      <a:lnTo>
                        <a:pt x="254" y="263"/>
                      </a:lnTo>
                      <a:lnTo>
                        <a:pt x="200" y="227"/>
                      </a:lnTo>
                      <a:lnTo>
                        <a:pt x="161" y="200"/>
                      </a:lnTo>
                      <a:lnTo>
                        <a:pt x="118" y="169"/>
                      </a:lnTo>
                      <a:lnTo>
                        <a:pt x="81" y="137"/>
                      </a:lnTo>
                      <a:lnTo>
                        <a:pt x="60" y="117"/>
                      </a:lnTo>
                      <a:lnTo>
                        <a:pt x="31" y="82"/>
                      </a:lnTo>
                      <a:lnTo>
                        <a:pt x="1" y="46"/>
                      </a:lnTo>
                      <a:lnTo>
                        <a:pt x="0" y="45"/>
                      </a:lnTo>
                      <a:lnTo>
                        <a:pt x="51" y="48"/>
                      </a:lnTo>
                      <a:lnTo>
                        <a:pt x="91" y="49"/>
                      </a:lnTo>
                      <a:lnTo>
                        <a:pt x="121" y="49"/>
                      </a:lnTo>
                      <a:lnTo>
                        <a:pt x="159" y="48"/>
                      </a:lnTo>
                      <a:lnTo>
                        <a:pt x="197" y="46"/>
                      </a:lnTo>
                      <a:lnTo>
                        <a:pt x="229" y="40"/>
                      </a:lnTo>
                      <a:lnTo>
                        <a:pt x="246" y="36"/>
                      </a:lnTo>
                      <a:lnTo>
                        <a:pt x="264" y="31"/>
                      </a:lnTo>
                      <a:lnTo>
                        <a:pt x="284" y="23"/>
                      </a:lnTo>
                      <a:lnTo>
                        <a:pt x="298" y="15"/>
                      </a:lnTo>
                      <a:lnTo>
                        <a:pt x="322" y="0"/>
                      </a:lnTo>
                      <a:lnTo>
                        <a:pt x="347" y="18"/>
                      </a:lnTo>
                      <a:lnTo>
                        <a:pt x="374" y="40"/>
                      </a:lnTo>
                      <a:lnTo>
                        <a:pt x="404" y="60"/>
                      </a:lnTo>
                      <a:lnTo>
                        <a:pt x="434" y="81"/>
                      </a:lnTo>
                      <a:lnTo>
                        <a:pt x="467" y="104"/>
                      </a:lnTo>
                      <a:lnTo>
                        <a:pt x="503" y="128"/>
                      </a:lnTo>
                      <a:lnTo>
                        <a:pt x="535" y="149"/>
                      </a:lnTo>
                      <a:lnTo>
                        <a:pt x="577" y="176"/>
                      </a:lnTo>
                      <a:lnTo>
                        <a:pt x="623" y="203"/>
                      </a:lnTo>
                      <a:lnTo>
                        <a:pt x="674" y="236"/>
                      </a:lnTo>
                      <a:lnTo>
                        <a:pt x="744" y="276"/>
                      </a:lnTo>
                      <a:lnTo>
                        <a:pt x="696" y="287"/>
                      </a:lnTo>
                      <a:lnTo>
                        <a:pt x="667" y="292"/>
                      </a:lnTo>
                      <a:lnTo>
                        <a:pt x="631" y="297"/>
                      </a:lnTo>
                      <a:lnTo>
                        <a:pt x="598" y="301"/>
                      </a:lnTo>
                      <a:lnTo>
                        <a:pt x="558" y="304"/>
                      </a:lnTo>
                      <a:lnTo>
                        <a:pt x="529" y="305"/>
                      </a:lnTo>
                      <a:lnTo>
                        <a:pt x="485" y="306"/>
                      </a:lnTo>
                      <a:lnTo>
                        <a:pt x="430" y="304"/>
                      </a:lnTo>
                      <a:lnTo>
                        <a:pt x="356" y="301"/>
                      </a:lnTo>
                      <a:lnTo>
                        <a:pt x="344" y="298"/>
                      </a:lnTo>
                    </a:path>
                  </a:pathLst>
                </a:custGeom>
                <a:solidFill>
                  <a:srgbClr val="E0E0E0"/>
                </a:solidFill>
                <a:ln w="12700" cap="rnd" cmpd="sng">
                  <a:solidFill>
                    <a:srgbClr val="000000"/>
                  </a:solidFill>
                  <a:prstDash val="solid"/>
                  <a:round/>
                  <a:headEnd/>
                  <a:tailEnd/>
                </a:ln>
              </p:spPr>
              <p:txBody>
                <a:bodyPr/>
                <a:lstStyle/>
                <a:p>
                  <a:endParaRPr lang="en-US"/>
                </a:p>
              </p:txBody>
            </p:sp>
            <p:sp>
              <p:nvSpPr>
                <p:cNvPr id="13334" name="Freeform 16"/>
                <p:cNvSpPr>
                  <a:spLocks/>
                </p:cNvSpPr>
                <p:nvPr/>
              </p:nvSpPr>
              <p:spPr bwMode="auto">
                <a:xfrm>
                  <a:off x="3853" y="1563"/>
                  <a:ext cx="724" cy="527"/>
                </a:xfrm>
                <a:custGeom>
                  <a:avLst/>
                  <a:gdLst>
                    <a:gd name="T0" fmla="*/ 723 w 724"/>
                    <a:gd name="T1" fmla="*/ 239 h 527"/>
                    <a:gd name="T2" fmla="*/ 662 w 724"/>
                    <a:gd name="T3" fmla="*/ 220 h 527"/>
                    <a:gd name="T4" fmla="*/ 630 w 724"/>
                    <a:gd name="T5" fmla="*/ 202 h 527"/>
                    <a:gd name="T6" fmla="*/ 576 w 724"/>
                    <a:gd name="T7" fmla="*/ 169 h 527"/>
                    <a:gd name="T8" fmla="*/ 539 w 724"/>
                    <a:gd name="T9" fmla="*/ 144 h 527"/>
                    <a:gd name="T10" fmla="*/ 498 w 724"/>
                    <a:gd name="T11" fmla="*/ 115 h 527"/>
                    <a:gd name="T12" fmla="*/ 463 w 724"/>
                    <a:gd name="T13" fmla="*/ 85 h 527"/>
                    <a:gd name="T14" fmla="*/ 443 w 724"/>
                    <a:gd name="T15" fmla="*/ 66 h 527"/>
                    <a:gd name="T16" fmla="*/ 410 w 724"/>
                    <a:gd name="T17" fmla="*/ 34 h 527"/>
                    <a:gd name="T18" fmla="*/ 383 w 724"/>
                    <a:gd name="T19" fmla="*/ 0 h 527"/>
                    <a:gd name="T20" fmla="*/ 337 w 724"/>
                    <a:gd name="T21" fmla="*/ 25 h 527"/>
                    <a:gd name="T22" fmla="*/ 292 w 724"/>
                    <a:gd name="T23" fmla="*/ 51 h 527"/>
                    <a:gd name="T24" fmla="*/ 231 w 724"/>
                    <a:gd name="T25" fmla="*/ 83 h 527"/>
                    <a:gd name="T26" fmla="*/ 172 w 724"/>
                    <a:gd name="T27" fmla="*/ 112 h 527"/>
                    <a:gd name="T28" fmla="*/ 130 w 724"/>
                    <a:gd name="T29" fmla="*/ 129 h 527"/>
                    <a:gd name="T30" fmla="*/ 86 w 724"/>
                    <a:gd name="T31" fmla="*/ 143 h 527"/>
                    <a:gd name="T32" fmla="*/ 48 w 724"/>
                    <a:gd name="T33" fmla="*/ 157 h 527"/>
                    <a:gd name="T34" fmla="*/ 0 w 724"/>
                    <a:gd name="T35" fmla="*/ 173 h 527"/>
                    <a:gd name="T36" fmla="*/ 47 w 724"/>
                    <a:gd name="T37" fmla="*/ 198 h 527"/>
                    <a:gd name="T38" fmla="*/ 98 w 724"/>
                    <a:gd name="T39" fmla="*/ 226 h 527"/>
                    <a:gd name="T40" fmla="*/ 154 w 724"/>
                    <a:gd name="T41" fmla="*/ 262 h 527"/>
                    <a:gd name="T42" fmla="*/ 207 w 724"/>
                    <a:gd name="T43" fmla="*/ 297 h 527"/>
                    <a:gd name="T44" fmla="*/ 285 w 724"/>
                    <a:gd name="T45" fmla="*/ 362 h 527"/>
                    <a:gd name="T46" fmla="*/ 314 w 724"/>
                    <a:gd name="T47" fmla="*/ 390 h 527"/>
                    <a:gd name="T48" fmla="*/ 346 w 724"/>
                    <a:gd name="T49" fmla="*/ 428 h 527"/>
                    <a:gd name="T50" fmla="*/ 383 w 724"/>
                    <a:gd name="T51" fmla="*/ 482 h 527"/>
                    <a:gd name="T52" fmla="*/ 403 w 724"/>
                    <a:gd name="T53" fmla="*/ 526 h 527"/>
                    <a:gd name="T54" fmla="*/ 428 w 724"/>
                    <a:gd name="T55" fmla="*/ 494 h 527"/>
                    <a:gd name="T56" fmla="*/ 465 w 724"/>
                    <a:gd name="T57" fmla="*/ 459 h 527"/>
                    <a:gd name="T58" fmla="*/ 495 w 724"/>
                    <a:gd name="T59" fmla="*/ 431 h 527"/>
                    <a:gd name="T60" fmla="*/ 532 w 724"/>
                    <a:gd name="T61" fmla="*/ 397 h 527"/>
                    <a:gd name="T62" fmla="*/ 573 w 724"/>
                    <a:gd name="T63" fmla="*/ 360 h 527"/>
                    <a:gd name="T64" fmla="*/ 622 w 724"/>
                    <a:gd name="T65" fmla="*/ 317 h 527"/>
                    <a:gd name="T66" fmla="*/ 668 w 724"/>
                    <a:gd name="T67" fmla="*/ 281 h 527"/>
                    <a:gd name="T68" fmla="*/ 723 w 724"/>
                    <a:gd name="T69" fmla="*/ 239 h 5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4"/>
                    <a:gd name="T106" fmla="*/ 0 h 527"/>
                    <a:gd name="T107" fmla="*/ 724 w 724"/>
                    <a:gd name="T108" fmla="*/ 527 h 5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4" h="527">
                      <a:moveTo>
                        <a:pt x="723" y="239"/>
                      </a:moveTo>
                      <a:lnTo>
                        <a:pt x="662" y="220"/>
                      </a:lnTo>
                      <a:lnTo>
                        <a:pt x="630" y="202"/>
                      </a:lnTo>
                      <a:lnTo>
                        <a:pt x="576" y="169"/>
                      </a:lnTo>
                      <a:lnTo>
                        <a:pt x="539" y="144"/>
                      </a:lnTo>
                      <a:lnTo>
                        <a:pt x="498" y="115"/>
                      </a:lnTo>
                      <a:lnTo>
                        <a:pt x="463" y="85"/>
                      </a:lnTo>
                      <a:lnTo>
                        <a:pt x="443" y="66"/>
                      </a:lnTo>
                      <a:lnTo>
                        <a:pt x="410" y="34"/>
                      </a:lnTo>
                      <a:lnTo>
                        <a:pt x="383" y="0"/>
                      </a:lnTo>
                      <a:lnTo>
                        <a:pt x="337" y="25"/>
                      </a:lnTo>
                      <a:lnTo>
                        <a:pt x="292" y="51"/>
                      </a:lnTo>
                      <a:lnTo>
                        <a:pt x="231" y="83"/>
                      </a:lnTo>
                      <a:lnTo>
                        <a:pt x="172" y="112"/>
                      </a:lnTo>
                      <a:lnTo>
                        <a:pt x="130" y="129"/>
                      </a:lnTo>
                      <a:lnTo>
                        <a:pt x="86" y="143"/>
                      </a:lnTo>
                      <a:lnTo>
                        <a:pt x="48" y="157"/>
                      </a:lnTo>
                      <a:lnTo>
                        <a:pt x="0" y="173"/>
                      </a:lnTo>
                      <a:lnTo>
                        <a:pt x="47" y="198"/>
                      </a:lnTo>
                      <a:lnTo>
                        <a:pt x="98" y="226"/>
                      </a:lnTo>
                      <a:lnTo>
                        <a:pt x="154" y="262"/>
                      </a:lnTo>
                      <a:lnTo>
                        <a:pt x="207" y="297"/>
                      </a:lnTo>
                      <a:lnTo>
                        <a:pt x="285" y="362"/>
                      </a:lnTo>
                      <a:lnTo>
                        <a:pt x="314" y="390"/>
                      </a:lnTo>
                      <a:lnTo>
                        <a:pt x="346" y="428"/>
                      </a:lnTo>
                      <a:lnTo>
                        <a:pt x="383" y="482"/>
                      </a:lnTo>
                      <a:lnTo>
                        <a:pt x="403" y="526"/>
                      </a:lnTo>
                      <a:lnTo>
                        <a:pt x="428" y="494"/>
                      </a:lnTo>
                      <a:lnTo>
                        <a:pt x="465" y="459"/>
                      </a:lnTo>
                      <a:lnTo>
                        <a:pt x="495" y="431"/>
                      </a:lnTo>
                      <a:lnTo>
                        <a:pt x="532" y="397"/>
                      </a:lnTo>
                      <a:lnTo>
                        <a:pt x="573" y="360"/>
                      </a:lnTo>
                      <a:lnTo>
                        <a:pt x="622" y="317"/>
                      </a:lnTo>
                      <a:lnTo>
                        <a:pt x="668" y="281"/>
                      </a:lnTo>
                      <a:lnTo>
                        <a:pt x="723" y="239"/>
                      </a:lnTo>
                    </a:path>
                  </a:pathLst>
                </a:custGeom>
                <a:solidFill>
                  <a:srgbClr val="E0E0E0"/>
                </a:solidFill>
                <a:ln w="12700" cap="rnd" cmpd="sng">
                  <a:solidFill>
                    <a:srgbClr val="000000"/>
                  </a:solidFill>
                  <a:prstDash val="solid"/>
                  <a:round/>
                  <a:headEnd/>
                  <a:tailEnd/>
                </a:ln>
              </p:spPr>
              <p:txBody>
                <a:bodyPr/>
                <a:lstStyle/>
                <a:p>
                  <a:endParaRPr lang="en-US"/>
                </a:p>
              </p:txBody>
            </p:sp>
            <p:sp>
              <p:nvSpPr>
                <p:cNvPr id="13335" name="Freeform 17"/>
                <p:cNvSpPr>
                  <a:spLocks/>
                </p:cNvSpPr>
                <p:nvPr/>
              </p:nvSpPr>
              <p:spPr bwMode="auto">
                <a:xfrm>
                  <a:off x="3826" y="1548"/>
                  <a:ext cx="752" cy="536"/>
                </a:xfrm>
                <a:custGeom>
                  <a:avLst/>
                  <a:gdLst>
                    <a:gd name="T0" fmla="*/ 751 w 752"/>
                    <a:gd name="T1" fmla="*/ 255 h 536"/>
                    <a:gd name="T2" fmla="*/ 675 w 752"/>
                    <a:gd name="T3" fmla="*/ 221 h 536"/>
                    <a:gd name="T4" fmla="*/ 642 w 752"/>
                    <a:gd name="T5" fmla="*/ 204 h 536"/>
                    <a:gd name="T6" fmla="*/ 587 w 752"/>
                    <a:gd name="T7" fmla="*/ 171 h 536"/>
                    <a:gd name="T8" fmla="*/ 549 w 752"/>
                    <a:gd name="T9" fmla="*/ 146 h 536"/>
                    <a:gd name="T10" fmla="*/ 508 w 752"/>
                    <a:gd name="T11" fmla="*/ 116 h 536"/>
                    <a:gd name="T12" fmla="*/ 472 w 752"/>
                    <a:gd name="T13" fmla="*/ 86 h 536"/>
                    <a:gd name="T14" fmla="*/ 453 w 752"/>
                    <a:gd name="T15" fmla="*/ 67 h 536"/>
                    <a:gd name="T16" fmla="*/ 425 w 752"/>
                    <a:gd name="T17" fmla="*/ 34 h 536"/>
                    <a:gd name="T18" fmla="*/ 396 w 752"/>
                    <a:gd name="T19" fmla="*/ 0 h 536"/>
                    <a:gd name="T20" fmla="*/ 345 w 752"/>
                    <a:gd name="T21" fmla="*/ 26 h 536"/>
                    <a:gd name="T22" fmla="*/ 299 w 752"/>
                    <a:gd name="T23" fmla="*/ 52 h 536"/>
                    <a:gd name="T24" fmla="*/ 236 w 752"/>
                    <a:gd name="T25" fmla="*/ 84 h 536"/>
                    <a:gd name="T26" fmla="*/ 176 w 752"/>
                    <a:gd name="T27" fmla="*/ 114 h 536"/>
                    <a:gd name="T28" fmla="*/ 133 w 752"/>
                    <a:gd name="T29" fmla="*/ 131 h 536"/>
                    <a:gd name="T30" fmla="*/ 89 w 752"/>
                    <a:gd name="T31" fmla="*/ 146 h 536"/>
                    <a:gd name="T32" fmla="*/ 48 w 752"/>
                    <a:gd name="T33" fmla="*/ 160 h 536"/>
                    <a:gd name="T34" fmla="*/ 0 w 752"/>
                    <a:gd name="T35" fmla="*/ 176 h 536"/>
                    <a:gd name="T36" fmla="*/ 49 w 752"/>
                    <a:gd name="T37" fmla="*/ 201 h 536"/>
                    <a:gd name="T38" fmla="*/ 100 w 752"/>
                    <a:gd name="T39" fmla="*/ 230 h 536"/>
                    <a:gd name="T40" fmla="*/ 157 w 752"/>
                    <a:gd name="T41" fmla="*/ 267 h 536"/>
                    <a:gd name="T42" fmla="*/ 212 w 752"/>
                    <a:gd name="T43" fmla="*/ 302 h 536"/>
                    <a:gd name="T44" fmla="*/ 288 w 752"/>
                    <a:gd name="T45" fmla="*/ 368 h 536"/>
                    <a:gd name="T46" fmla="*/ 318 w 752"/>
                    <a:gd name="T47" fmla="*/ 397 h 536"/>
                    <a:gd name="T48" fmla="*/ 351 w 752"/>
                    <a:gd name="T49" fmla="*/ 435 h 536"/>
                    <a:gd name="T50" fmla="*/ 389 w 752"/>
                    <a:gd name="T51" fmla="*/ 490 h 536"/>
                    <a:gd name="T52" fmla="*/ 410 w 752"/>
                    <a:gd name="T53" fmla="*/ 535 h 536"/>
                    <a:gd name="T54" fmla="*/ 437 w 752"/>
                    <a:gd name="T55" fmla="*/ 501 h 536"/>
                    <a:gd name="T56" fmla="*/ 473 w 752"/>
                    <a:gd name="T57" fmla="*/ 466 h 536"/>
                    <a:gd name="T58" fmla="*/ 503 w 752"/>
                    <a:gd name="T59" fmla="*/ 437 h 536"/>
                    <a:gd name="T60" fmla="*/ 541 w 752"/>
                    <a:gd name="T61" fmla="*/ 404 h 536"/>
                    <a:gd name="T62" fmla="*/ 585 w 752"/>
                    <a:gd name="T63" fmla="*/ 367 h 536"/>
                    <a:gd name="T64" fmla="*/ 643 w 752"/>
                    <a:gd name="T65" fmla="*/ 327 h 536"/>
                    <a:gd name="T66" fmla="*/ 696 w 752"/>
                    <a:gd name="T67" fmla="*/ 290 h 536"/>
                    <a:gd name="T68" fmla="*/ 751 w 752"/>
                    <a:gd name="T69" fmla="*/ 255 h 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52"/>
                    <a:gd name="T106" fmla="*/ 0 h 536"/>
                    <a:gd name="T107" fmla="*/ 752 w 752"/>
                    <a:gd name="T108" fmla="*/ 536 h 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52" h="536">
                      <a:moveTo>
                        <a:pt x="751" y="255"/>
                      </a:moveTo>
                      <a:lnTo>
                        <a:pt x="675" y="221"/>
                      </a:lnTo>
                      <a:lnTo>
                        <a:pt x="642" y="204"/>
                      </a:lnTo>
                      <a:lnTo>
                        <a:pt x="587" y="171"/>
                      </a:lnTo>
                      <a:lnTo>
                        <a:pt x="549" y="146"/>
                      </a:lnTo>
                      <a:lnTo>
                        <a:pt x="508" y="116"/>
                      </a:lnTo>
                      <a:lnTo>
                        <a:pt x="472" y="86"/>
                      </a:lnTo>
                      <a:lnTo>
                        <a:pt x="453" y="67"/>
                      </a:lnTo>
                      <a:lnTo>
                        <a:pt x="425" y="34"/>
                      </a:lnTo>
                      <a:lnTo>
                        <a:pt x="396" y="0"/>
                      </a:lnTo>
                      <a:lnTo>
                        <a:pt x="345" y="26"/>
                      </a:lnTo>
                      <a:lnTo>
                        <a:pt x="299" y="52"/>
                      </a:lnTo>
                      <a:lnTo>
                        <a:pt x="236" y="84"/>
                      </a:lnTo>
                      <a:lnTo>
                        <a:pt x="176" y="114"/>
                      </a:lnTo>
                      <a:lnTo>
                        <a:pt x="133" y="131"/>
                      </a:lnTo>
                      <a:lnTo>
                        <a:pt x="89" y="146"/>
                      </a:lnTo>
                      <a:lnTo>
                        <a:pt x="48" y="160"/>
                      </a:lnTo>
                      <a:lnTo>
                        <a:pt x="0" y="176"/>
                      </a:lnTo>
                      <a:lnTo>
                        <a:pt x="49" y="201"/>
                      </a:lnTo>
                      <a:lnTo>
                        <a:pt x="100" y="230"/>
                      </a:lnTo>
                      <a:lnTo>
                        <a:pt x="157" y="267"/>
                      </a:lnTo>
                      <a:lnTo>
                        <a:pt x="212" y="302"/>
                      </a:lnTo>
                      <a:lnTo>
                        <a:pt x="288" y="368"/>
                      </a:lnTo>
                      <a:lnTo>
                        <a:pt x="318" y="397"/>
                      </a:lnTo>
                      <a:lnTo>
                        <a:pt x="351" y="435"/>
                      </a:lnTo>
                      <a:lnTo>
                        <a:pt x="389" y="490"/>
                      </a:lnTo>
                      <a:lnTo>
                        <a:pt x="410" y="535"/>
                      </a:lnTo>
                      <a:lnTo>
                        <a:pt x="437" y="501"/>
                      </a:lnTo>
                      <a:lnTo>
                        <a:pt x="473" y="466"/>
                      </a:lnTo>
                      <a:lnTo>
                        <a:pt x="503" y="437"/>
                      </a:lnTo>
                      <a:lnTo>
                        <a:pt x="541" y="404"/>
                      </a:lnTo>
                      <a:lnTo>
                        <a:pt x="585" y="367"/>
                      </a:lnTo>
                      <a:lnTo>
                        <a:pt x="643" y="327"/>
                      </a:lnTo>
                      <a:lnTo>
                        <a:pt x="696" y="290"/>
                      </a:lnTo>
                      <a:lnTo>
                        <a:pt x="751" y="255"/>
                      </a:lnTo>
                    </a:path>
                  </a:pathLst>
                </a:custGeom>
                <a:solidFill>
                  <a:srgbClr val="FFFFFF"/>
                </a:solidFill>
                <a:ln w="12700" cap="rnd" cmpd="sng">
                  <a:solidFill>
                    <a:srgbClr val="000000"/>
                  </a:solidFill>
                  <a:prstDash val="solid"/>
                  <a:round/>
                  <a:headEnd/>
                  <a:tailEnd/>
                </a:ln>
              </p:spPr>
              <p:txBody>
                <a:bodyPr/>
                <a:lstStyle/>
                <a:p>
                  <a:endParaRPr lang="en-US"/>
                </a:p>
              </p:txBody>
            </p:sp>
            <p:sp>
              <p:nvSpPr>
                <p:cNvPr id="13336" name="Freeform 18"/>
                <p:cNvSpPr>
                  <a:spLocks/>
                </p:cNvSpPr>
                <p:nvPr/>
              </p:nvSpPr>
              <p:spPr bwMode="auto">
                <a:xfrm>
                  <a:off x="4224" y="1486"/>
                  <a:ext cx="763" cy="319"/>
                </a:xfrm>
                <a:custGeom>
                  <a:avLst/>
                  <a:gdLst>
                    <a:gd name="T0" fmla="*/ 355 w 763"/>
                    <a:gd name="T1" fmla="*/ 318 h 319"/>
                    <a:gd name="T2" fmla="*/ 280 w 763"/>
                    <a:gd name="T3" fmla="*/ 284 h 319"/>
                    <a:gd name="T4" fmla="*/ 247 w 763"/>
                    <a:gd name="T5" fmla="*/ 266 h 319"/>
                    <a:gd name="T6" fmla="*/ 191 w 763"/>
                    <a:gd name="T7" fmla="*/ 233 h 319"/>
                    <a:gd name="T8" fmla="*/ 154 w 763"/>
                    <a:gd name="T9" fmla="*/ 207 h 319"/>
                    <a:gd name="T10" fmla="*/ 112 w 763"/>
                    <a:gd name="T11" fmla="*/ 178 h 319"/>
                    <a:gd name="T12" fmla="*/ 77 w 763"/>
                    <a:gd name="T13" fmla="*/ 148 h 319"/>
                    <a:gd name="T14" fmla="*/ 57 w 763"/>
                    <a:gd name="T15" fmla="*/ 130 h 319"/>
                    <a:gd name="T16" fmla="*/ 29 w 763"/>
                    <a:gd name="T17" fmla="*/ 96 h 319"/>
                    <a:gd name="T18" fmla="*/ 0 w 763"/>
                    <a:gd name="T19" fmla="*/ 62 h 319"/>
                    <a:gd name="T20" fmla="*/ 0 w 763"/>
                    <a:gd name="T21" fmla="*/ 61 h 319"/>
                    <a:gd name="T22" fmla="*/ 54 w 763"/>
                    <a:gd name="T23" fmla="*/ 62 h 319"/>
                    <a:gd name="T24" fmla="*/ 95 w 763"/>
                    <a:gd name="T25" fmla="*/ 61 h 319"/>
                    <a:gd name="T26" fmla="*/ 128 w 763"/>
                    <a:gd name="T27" fmla="*/ 60 h 319"/>
                    <a:gd name="T28" fmla="*/ 168 w 763"/>
                    <a:gd name="T29" fmla="*/ 57 h 319"/>
                    <a:gd name="T30" fmla="*/ 207 w 763"/>
                    <a:gd name="T31" fmla="*/ 53 h 319"/>
                    <a:gd name="T32" fmla="*/ 243 w 763"/>
                    <a:gd name="T33" fmla="*/ 47 h 319"/>
                    <a:gd name="T34" fmla="*/ 261 w 763"/>
                    <a:gd name="T35" fmla="*/ 41 h 319"/>
                    <a:gd name="T36" fmla="*/ 281 w 763"/>
                    <a:gd name="T37" fmla="*/ 36 h 319"/>
                    <a:gd name="T38" fmla="*/ 302 w 763"/>
                    <a:gd name="T39" fmla="*/ 27 h 319"/>
                    <a:gd name="T40" fmla="*/ 319 w 763"/>
                    <a:gd name="T41" fmla="*/ 18 h 319"/>
                    <a:gd name="T42" fmla="*/ 344 w 763"/>
                    <a:gd name="T43" fmla="*/ 0 h 319"/>
                    <a:gd name="T44" fmla="*/ 370 w 763"/>
                    <a:gd name="T45" fmla="*/ 19 h 319"/>
                    <a:gd name="T46" fmla="*/ 397 w 763"/>
                    <a:gd name="T47" fmla="*/ 39 h 319"/>
                    <a:gd name="T48" fmla="*/ 425 w 763"/>
                    <a:gd name="T49" fmla="*/ 59 h 319"/>
                    <a:gd name="T50" fmla="*/ 455 w 763"/>
                    <a:gd name="T51" fmla="*/ 78 h 319"/>
                    <a:gd name="T52" fmla="*/ 488 w 763"/>
                    <a:gd name="T53" fmla="*/ 99 h 319"/>
                    <a:gd name="T54" fmla="*/ 524 w 763"/>
                    <a:gd name="T55" fmla="*/ 123 h 319"/>
                    <a:gd name="T56" fmla="*/ 555 w 763"/>
                    <a:gd name="T57" fmla="*/ 142 h 319"/>
                    <a:gd name="T58" fmla="*/ 597 w 763"/>
                    <a:gd name="T59" fmla="*/ 166 h 319"/>
                    <a:gd name="T60" fmla="*/ 640 w 763"/>
                    <a:gd name="T61" fmla="*/ 192 h 319"/>
                    <a:gd name="T62" fmla="*/ 692 w 763"/>
                    <a:gd name="T63" fmla="*/ 221 h 319"/>
                    <a:gd name="T64" fmla="*/ 762 w 763"/>
                    <a:gd name="T65" fmla="*/ 258 h 319"/>
                    <a:gd name="T66" fmla="*/ 740 w 763"/>
                    <a:gd name="T67" fmla="*/ 265 h 319"/>
                    <a:gd name="T68" fmla="*/ 710 w 763"/>
                    <a:gd name="T69" fmla="*/ 271 h 319"/>
                    <a:gd name="T70" fmla="*/ 660 w 763"/>
                    <a:gd name="T71" fmla="*/ 278 h 319"/>
                    <a:gd name="T72" fmla="*/ 607 w 763"/>
                    <a:gd name="T73" fmla="*/ 287 h 319"/>
                    <a:gd name="T74" fmla="*/ 560 w 763"/>
                    <a:gd name="T75" fmla="*/ 292 h 319"/>
                    <a:gd name="T76" fmla="*/ 524 w 763"/>
                    <a:gd name="T77" fmla="*/ 297 h 319"/>
                    <a:gd name="T78" fmla="*/ 487 w 763"/>
                    <a:gd name="T79" fmla="*/ 300 h 319"/>
                    <a:gd name="T80" fmla="*/ 457 w 763"/>
                    <a:gd name="T81" fmla="*/ 303 h 319"/>
                    <a:gd name="T82" fmla="*/ 419 w 763"/>
                    <a:gd name="T83" fmla="*/ 306 h 319"/>
                    <a:gd name="T84" fmla="*/ 355 w 763"/>
                    <a:gd name="T85" fmla="*/ 318 h 31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63"/>
                    <a:gd name="T130" fmla="*/ 0 h 319"/>
                    <a:gd name="T131" fmla="*/ 763 w 763"/>
                    <a:gd name="T132" fmla="*/ 319 h 31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63" h="319">
                      <a:moveTo>
                        <a:pt x="355" y="318"/>
                      </a:moveTo>
                      <a:lnTo>
                        <a:pt x="280" y="284"/>
                      </a:lnTo>
                      <a:lnTo>
                        <a:pt x="247" y="266"/>
                      </a:lnTo>
                      <a:lnTo>
                        <a:pt x="191" y="233"/>
                      </a:lnTo>
                      <a:lnTo>
                        <a:pt x="154" y="207"/>
                      </a:lnTo>
                      <a:lnTo>
                        <a:pt x="112" y="178"/>
                      </a:lnTo>
                      <a:lnTo>
                        <a:pt x="77" y="148"/>
                      </a:lnTo>
                      <a:lnTo>
                        <a:pt x="57" y="130"/>
                      </a:lnTo>
                      <a:lnTo>
                        <a:pt x="29" y="96"/>
                      </a:lnTo>
                      <a:lnTo>
                        <a:pt x="0" y="62"/>
                      </a:lnTo>
                      <a:lnTo>
                        <a:pt x="0" y="61"/>
                      </a:lnTo>
                      <a:lnTo>
                        <a:pt x="54" y="62"/>
                      </a:lnTo>
                      <a:lnTo>
                        <a:pt x="95" y="61"/>
                      </a:lnTo>
                      <a:lnTo>
                        <a:pt x="128" y="60"/>
                      </a:lnTo>
                      <a:lnTo>
                        <a:pt x="168" y="57"/>
                      </a:lnTo>
                      <a:lnTo>
                        <a:pt x="207" y="53"/>
                      </a:lnTo>
                      <a:lnTo>
                        <a:pt x="243" y="47"/>
                      </a:lnTo>
                      <a:lnTo>
                        <a:pt x="261" y="41"/>
                      </a:lnTo>
                      <a:lnTo>
                        <a:pt x="281" y="36"/>
                      </a:lnTo>
                      <a:lnTo>
                        <a:pt x="302" y="27"/>
                      </a:lnTo>
                      <a:lnTo>
                        <a:pt x="319" y="18"/>
                      </a:lnTo>
                      <a:lnTo>
                        <a:pt x="344" y="0"/>
                      </a:lnTo>
                      <a:lnTo>
                        <a:pt x="370" y="19"/>
                      </a:lnTo>
                      <a:lnTo>
                        <a:pt x="397" y="39"/>
                      </a:lnTo>
                      <a:lnTo>
                        <a:pt x="425" y="59"/>
                      </a:lnTo>
                      <a:lnTo>
                        <a:pt x="455" y="78"/>
                      </a:lnTo>
                      <a:lnTo>
                        <a:pt x="488" y="99"/>
                      </a:lnTo>
                      <a:lnTo>
                        <a:pt x="524" y="123"/>
                      </a:lnTo>
                      <a:lnTo>
                        <a:pt x="555" y="142"/>
                      </a:lnTo>
                      <a:lnTo>
                        <a:pt x="597" y="166"/>
                      </a:lnTo>
                      <a:lnTo>
                        <a:pt x="640" y="192"/>
                      </a:lnTo>
                      <a:lnTo>
                        <a:pt x="692" y="221"/>
                      </a:lnTo>
                      <a:lnTo>
                        <a:pt x="762" y="258"/>
                      </a:lnTo>
                      <a:lnTo>
                        <a:pt x="740" y="265"/>
                      </a:lnTo>
                      <a:lnTo>
                        <a:pt x="710" y="271"/>
                      </a:lnTo>
                      <a:lnTo>
                        <a:pt x="660" y="278"/>
                      </a:lnTo>
                      <a:lnTo>
                        <a:pt x="607" y="287"/>
                      </a:lnTo>
                      <a:lnTo>
                        <a:pt x="560" y="292"/>
                      </a:lnTo>
                      <a:lnTo>
                        <a:pt x="524" y="297"/>
                      </a:lnTo>
                      <a:lnTo>
                        <a:pt x="487" y="300"/>
                      </a:lnTo>
                      <a:lnTo>
                        <a:pt x="457" y="303"/>
                      </a:lnTo>
                      <a:lnTo>
                        <a:pt x="419" y="306"/>
                      </a:lnTo>
                      <a:lnTo>
                        <a:pt x="355" y="318"/>
                      </a:lnTo>
                    </a:path>
                  </a:pathLst>
                </a:custGeom>
                <a:solidFill>
                  <a:srgbClr val="E0E0E0"/>
                </a:solidFill>
                <a:ln w="12700" cap="rnd" cmpd="sng">
                  <a:solidFill>
                    <a:srgbClr val="000000"/>
                  </a:solidFill>
                  <a:prstDash val="solid"/>
                  <a:round/>
                  <a:headEnd/>
                  <a:tailEnd/>
                </a:ln>
              </p:spPr>
              <p:txBody>
                <a:bodyPr/>
                <a:lstStyle/>
                <a:p>
                  <a:endParaRPr lang="en-US"/>
                </a:p>
              </p:txBody>
            </p:sp>
          </p:grpSp>
        </p:grpSp>
        <p:grpSp>
          <p:nvGrpSpPr>
            <p:cNvPr id="13318" name="Group 19"/>
            <p:cNvGrpSpPr>
              <a:grpSpLocks/>
            </p:cNvGrpSpPr>
            <p:nvPr/>
          </p:nvGrpSpPr>
          <p:grpSpPr bwMode="auto">
            <a:xfrm>
              <a:off x="4432" y="1827"/>
              <a:ext cx="577" cy="261"/>
              <a:chOff x="4432" y="1827"/>
              <a:chExt cx="577" cy="261"/>
            </a:xfrm>
          </p:grpSpPr>
          <p:sp>
            <p:nvSpPr>
              <p:cNvPr id="13327" name="Freeform 20"/>
              <p:cNvSpPr>
                <a:spLocks/>
              </p:cNvSpPr>
              <p:nvPr/>
            </p:nvSpPr>
            <p:spPr bwMode="auto">
              <a:xfrm>
                <a:off x="4432" y="1891"/>
                <a:ext cx="302" cy="197"/>
              </a:xfrm>
              <a:custGeom>
                <a:avLst/>
                <a:gdLst>
                  <a:gd name="T0" fmla="*/ 104 w 302"/>
                  <a:gd name="T1" fmla="*/ 148 h 197"/>
                  <a:gd name="T2" fmla="*/ 126 w 302"/>
                  <a:gd name="T3" fmla="*/ 135 h 197"/>
                  <a:gd name="T4" fmla="*/ 141 w 302"/>
                  <a:gd name="T5" fmla="*/ 123 h 197"/>
                  <a:gd name="T6" fmla="*/ 135 w 302"/>
                  <a:gd name="T7" fmla="*/ 104 h 197"/>
                  <a:gd name="T8" fmla="*/ 116 w 302"/>
                  <a:gd name="T9" fmla="*/ 83 h 197"/>
                  <a:gd name="T10" fmla="*/ 87 w 302"/>
                  <a:gd name="T11" fmla="*/ 58 h 197"/>
                  <a:gd name="T12" fmla="*/ 52 w 302"/>
                  <a:gd name="T13" fmla="*/ 35 h 197"/>
                  <a:gd name="T14" fmla="*/ 0 w 302"/>
                  <a:gd name="T15" fmla="*/ 9 h 197"/>
                  <a:gd name="T16" fmla="*/ 73 w 302"/>
                  <a:gd name="T17" fmla="*/ 15 h 197"/>
                  <a:gd name="T18" fmla="*/ 125 w 302"/>
                  <a:gd name="T19" fmla="*/ 0 h 197"/>
                  <a:gd name="T20" fmla="*/ 189 w 302"/>
                  <a:gd name="T21" fmla="*/ 38 h 197"/>
                  <a:gd name="T22" fmla="*/ 247 w 302"/>
                  <a:gd name="T23" fmla="*/ 73 h 197"/>
                  <a:gd name="T24" fmla="*/ 269 w 302"/>
                  <a:gd name="T25" fmla="*/ 97 h 197"/>
                  <a:gd name="T26" fmla="*/ 301 w 302"/>
                  <a:gd name="T27" fmla="*/ 145 h 197"/>
                  <a:gd name="T28" fmla="*/ 292 w 302"/>
                  <a:gd name="T29" fmla="*/ 176 h 197"/>
                  <a:gd name="T30" fmla="*/ 286 w 302"/>
                  <a:gd name="T31" fmla="*/ 196 h 197"/>
                  <a:gd name="T32" fmla="*/ 208 w 302"/>
                  <a:gd name="T33" fmla="*/ 171 h 197"/>
                  <a:gd name="T34" fmla="*/ 104 w 302"/>
                  <a:gd name="T35" fmla="*/ 148 h 1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2"/>
                  <a:gd name="T55" fmla="*/ 0 h 197"/>
                  <a:gd name="T56" fmla="*/ 302 w 302"/>
                  <a:gd name="T57" fmla="*/ 197 h 19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2" h="197">
                    <a:moveTo>
                      <a:pt x="104" y="148"/>
                    </a:moveTo>
                    <a:lnTo>
                      <a:pt x="126" y="135"/>
                    </a:lnTo>
                    <a:lnTo>
                      <a:pt x="141" y="123"/>
                    </a:lnTo>
                    <a:lnTo>
                      <a:pt x="135" y="104"/>
                    </a:lnTo>
                    <a:lnTo>
                      <a:pt x="116" y="83"/>
                    </a:lnTo>
                    <a:lnTo>
                      <a:pt x="87" y="58"/>
                    </a:lnTo>
                    <a:lnTo>
                      <a:pt x="52" y="35"/>
                    </a:lnTo>
                    <a:lnTo>
                      <a:pt x="0" y="9"/>
                    </a:lnTo>
                    <a:lnTo>
                      <a:pt x="73" y="15"/>
                    </a:lnTo>
                    <a:lnTo>
                      <a:pt x="125" y="0"/>
                    </a:lnTo>
                    <a:lnTo>
                      <a:pt x="189" y="38"/>
                    </a:lnTo>
                    <a:lnTo>
                      <a:pt x="247" y="73"/>
                    </a:lnTo>
                    <a:lnTo>
                      <a:pt x="269" y="97"/>
                    </a:lnTo>
                    <a:lnTo>
                      <a:pt x="301" y="145"/>
                    </a:lnTo>
                    <a:lnTo>
                      <a:pt x="292" y="176"/>
                    </a:lnTo>
                    <a:lnTo>
                      <a:pt x="286" y="196"/>
                    </a:lnTo>
                    <a:lnTo>
                      <a:pt x="208" y="171"/>
                    </a:lnTo>
                    <a:lnTo>
                      <a:pt x="104" y="148"/>
                    </a:lnTo>
                  </a:path>
                </a:pathLst>
              </a:custGeom>
              <a:solidFill>
                <a:srgbClr val="00FF00"/>
              </a:solidFill>
              <a:ln w="12700" cap="rnd" cmpd="sng">
                <a:solidFill>
                  <a:srgbClr val="008000"/>
                </a:solidFill>
                <a:prstDash val="solid"/>
                <a:round/>
                <a:headEnd/>
                <a:tailEnd/>
              </a:ln>
            </p:spPr>
            <p:txBody>
              <a:bodyPr/>
              <a:lstStyle/>
              <a:p>
                <a:endParaRPr lang="en-US"/>
              </a:p>
            </p:txBody>
          </p:sp>
          <p:sp>
            <p:nvSpPr>
              <p:cNvPr id="13328" name="Freeform 21"/>
              <p:cNvSpPr>
                <a:spLocks/>
              </p:cNvSpPr>
              <p:nvPr/>
            </p:nvSpPr>
            <p:spPr bwMode="auto">
              <a:xfrm>
                <a:off x="4619" y="1893"/>
                <a:ext cx="390" cy="123"/>
              </a:xfrm>
              <a:custGeom>
                <a:avLst/>
                <a:gdLst>
                  <a:gd name="T0" fmla="*/ 158 w 390"/>
                  <a:gd name="T1" fmla="*/ 122 h 123"/>
                  <a:gd name="T2" fmla="*/ 163 w 390"/>
                  <a:gd name="T3" fmla="*/ 102 h 123"/>
                  <a:gd name="T4" fmla="*/ 170 w 390"/>
                  <a:gd name="T5" fmla="*/ 88 h 123"/>
                  <a:gd name="T6" fmla="*/ 197 w 390"/>
                  <a:gd name="T7" fmla="*/ 80 h 123"/>
                  <a:gd name="T8" fmla="*/ 234 w 390"/>
                  <a:gd name="T9" fmla="*/ 80 h 123"/>
                  <a:gd name="T10" fmla="*/ 280 w 390"/>
                  <a:gd name="T11" fmla="*/ 83 h 123"/>
                  <a:gd name="T12" fmla="*/ 328 w 390"/>
                  <a:gd name="T13" fmla="*/ 91 h 123"/>
                  <a:gd name="T14" fmla="*/ 389 w 390"/>
                  <a:gd name="T15" fmla="*/ 107 h 123"/>
                  <a:gd name="T16" fmla="*/ 341 w 390"/>
                  <a:gd name="T17" fmla="*/ 69 h 123"/>
                  <a:gd name="T18" fmla="*/ 333 w 390"/>
                  <a:gd name="T19" fmla="*/ 31 h 123"/>
                  <a:gd name="T20" fmla="*/ 252 w 390"/>
                  <a:gd name="T21" fmla="*/ 14 h 123"/>
                  <a:gd name="T22" fmla="*/ 175 w 390"/>
                  <a:gd name="T23" fmla="*/ 0 h 123"/>
                  <a:gd name="T24" fmla="*/ 134 w 390"/>
                  <a:gd name="T25" fmla="*/ 0 h 123"/>
                  <a:gd name="T26" fmla="*/ 57 w 390"/>
                  <a:gd name="T27" fmla="*/ 7 h 123"/>
                  <a:gd name="T28" fmla="*/ 23 w 390"/>
                  <a:gd name="T29" fmla="*/ 29 h 123"/>
                  <a:gd name="T30" fmla="*/ 0 w 390"/>
                  <a:gd name="T31" fmla="*/ 42 h 123"/>
                  <a:gd name="T32" fmla="*/ 72 w 390"/>
                  <a:gd name="T33" fmla="*/ 74 h 123"/>
                  <a:gd name="T34" fmla="*/ 158 w 390"/>
                  <a:gd name="T35" fmla="*/ 122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0"/>
                  <a:gd name="T55" fmla="*/ 0 h 123"/>
                  <a:gd name="T56" fmla="*/ 390 w 390"/>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0" h="123">
                    <a:moveTo>
                      <a:pt x="158" y="122"/>
                    </a:moveTo>
                    <a:lnTo>
                      <a:pt x="163" y="102"/>
                    </a:lnTo>
                    <a:lnTo>
                      <a:pt x="170" y="88"/>
                    </a:lnTo>
                    <a:lnTo>
                      <a:pt x="197" y="80"/>
                    </a:lnTo>
                    <a:lnTo>
                      <a:pt x="234" y="80"/>
                    </a:lnTo>
                    <a:lnTo>
                      <a:pt x="280" y="83"/>
                    </a:lnTo>
                    <a:lnTo>
                      <a:pt x="328" y="91"/>
                    </a:lnTo>
                    <a:lnTo>
                      <a:pt x="389" y="107"/>
                    </a:lnTo>
                    <a:lnTo>
                      <a:pt x="341" y="69"/>
                    </a:lnTo>
                    <a:lnTo>
                      <a:pt x="333" y="31"/>
                    </a:lnTo>
                    <a:lnTo>
                      <a:pt x="252" y="14"/>
                    </a:lnTo>
                    <a:lnTo>
                      <a:pt x="175" y="0"/>
                    </a:lnTo>
                    <a:lnTo>
                      <a:pt x="134" y="0"/>
                    </a:lnTo>
                    <a:lnTo>
                      <a:pt x="57" y="7"/>
                    </a:lnTo>
                    <a:lnTo>
                      <a:pt x="23" y="29"/>
                    </a:lnTo>
                    <a:lnTo>
                      <a:pt x="0" y="42"/>
                    </a:lnTo>
                    <a:lnTo>
                      <a:pt x="72" y="74"/>
                    </a:lnTo>
                    <a:lnTo>
                      <a:pt x="158" y="122"/>
                    </a:lnTo>
                  </a:path>
                </a:pathLst>
              </a:custGeom>
              <a:solidFill>
                <a:srgbClr val="00FF00"/>
              </a:solidFill>
              <a:ln w="12700" cap="rnd" cmpd="sng">
                <a:solidFill>
                  <a:srgbClr val="008000"/>
                </a:solidFill>
                <a:prstDash val="solid"/>
                <a:round/>
                <a:headEnd/>
                <a:tailEnd/>
              </a:ln>
            </p:spPr>
            <p:txBody>
              <a:bodyPr/>
              <a:lstStyle/>
              <a:p>
                <a:endParaRPr lang="en-US"/>
              </a:p>
            </p:txBody>
          </p:sp>
          <p:sp>
            <p:nvSpPr>
              <p:cNvPr id="13329" name="Freeform 22"/>
              <p:cNvSpPr>
                <a:spLocks/>
              </p:cNvSpPr>
              <p:nvPr/>
            </p:nvSpPr>
            <p:spPr bwMode="auto">
              <a:xfrm>
                <a:off x="4488" y="1827"/>
                <a:ext cx="449" cy="215"/>
              </a:xfrm>
              <a:custGeom>
                <a:avLst/>
                <a:gdLst>
                  <a:gd name="T0" fmla="*/ 448 w 449"/>
                  <a:gd name="T1" fmla="*/ 193 h 215"/>
                  <a:gd name="T2" fmla="*/ 380 w 449"/>
                  <a:gd name="T3" fmla="*/ 171 h 215"/>
                  <a:gd name="T4" fmla="*/ 331 w 449"/>
                  <a:gd name="T5" fmla="*/ 153 h 215"/>
                  <a:gd name="T6" fmla="*/ 280 w 449"/>
                  <a:gd name="T7" fmla="*/ 129 h 215"/>
                  <a:gd name="T8" fmla="*/ 245 w 449"/>
                  <a:gd name="T9" fmla="*/ 106 h 215"/>
                  <a:gd name="T10" fmla="*/ 211 w 449"/>
                  <a:gd name="T11" fmla="*/ 81 h 215"/>
                  <a:gd name="T12" fmla="*/ 190 w 449"/>
                  <a:gd name="T13" fmla="*/ 59 h 215"/>
                  <a:gd name="T14" fmla="*/ 182 w 449"/>
                  <a:gd name="T15" fmla="*/ 36 h 215"/>
                  <a:gd name="T16" fmla="*/ 109 w 449"/>
                  <a:gd name="T17" fmla="*/ 30 h 215"/>
                  <a:gd name="T18" fmla="*/ 0 w 449"/>
                  <a:gd name="T19" fmla="*/ 0 h 215"/>
                  <a:gd name="T20" fmla="*/ 24 w 449"/>
                  <a:gd name="T21" fmla="*/ 33 h 215"/>
                  <a:gd name="T22" fmla="*/ 51 w 449"/>
                  <a:gd name="T23" fmla="*/ 66 h 215"/>
                  <a:gd name="T24" fmla="*/ 89 w 449"/>
                  <a:gd name="T25" fmla="*/ 91 h 215"/>
                  <a:gd name="T26" fmla="*/ 185 w 449"/>
                  <a:gd name="T27" fmla="*/ 145 h 215"/>
                  <a:gd name="T28" fmla="*/ 285 w 449"/>
                  <a:gd name="T29" fmla="*/ 187 h 215"/>
                  <a:gd name="T30" fmla="*/ 350 w 449"/>
                  <a:gd name="T31" fmla="*/ 214 h 215"/>
                  <a:gd name="T32" fmla="*/ 377 w 449"/>
                  <a:gd name="T33" fmla="*/ 199 h 215"/>
                  <a:gd name="T34" fmla="*/ 448 w 449"/>
                  <a:gd name="T35" fmla="*/ 193 h 2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49"/>
                  <a:gd name="T55" fmla="*/ 0 h 215"/>
                  <a:gd name="T56" fmla="*/ 449 w 449"/>
                  <a:gd name="T57" fmla="*/ 215 h 2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49" h="215">
                    <a:moveTo>
                      <a:pt x="448" y="193"/>
                    </a:moveTo>
                    <a:lnTo>
                      <a:pt x="380" y="171"/>
                    </a:lnTo>
                    <a:lnTo>
                      <a:pt x="331" y="153"/>
                    </a:lnTo>
                    <a:lnTo>
                      <a:pt x="280" y="129"/>
                    </a:lnTo>
                    <a:lnTo>
                      <a:pt x="245" y="106"/>
                    </a:lnTo>
                    <a:lnTo>
                      <a:pt x="211" y="81"/>
                    </a:lnTo>
                    <a:lnTo>
                      <a:pt x="190" y="59"/>
                    </a:lnTo>
                    <a:lnTo>
                      <a:pt x="182" y="36"/>
                    </a:lnTo>
                    <a:lnTo>
                      <a:pt x="109" y="30"/>
                    </a:lnTo>
                    <a:lnTo>
                      <a:pt x="0" y="0"/>
                    </a:lnTo>
                    <a:lnTo>
                      <a:pt x="24" y="33"/>
                    </a:lnTo>
                    <a:lnTo>
                      <a:pt x="51" y="66"/>
                    </a:lnTo>
                    <a:lnTo>
                      <a:pt x="89" y="91"/>
                    </a:lnTo>
                    <a:lnTo>
                      <a:pt x="185" y="145"/>
                    </a:lnTo>
                    <a:lnTo>
                      <a:pt x="285" y="187"/>
                    </a:lnTo>
                    <a:lnTo>
                      <a:pt x="350" y="214"/>
                    </a:lnTo>
                    <a:lnTo>
                      <a:pt x="377" y="199"/>
                    </a:lnTo>
                    <a:lnTo>
                      <a:pt x="448" y="193"/>
                    </a:lnTo>
                  </a:path>
                </a:pathLst>
              </a:custGeom>
              <a:solidFill>
                <a:srgbClr val="00FF00"/>
              </a:solidFill>
              <a:ln w="12700" cap="rnd" cmpd="sng">
                <a:solidFill>
                  <a:srgbClr val="008000"/>
                </a:solidFill>
                <a:prstDash val="solid"/>
                <a:round/>
                <a:headEnd/>
                <a:tailEnd/>
              </a:ln>
            </p:spPr>
            <p:txBody>
              <a:bodyPr/>
              <a:lstStyle/>
              <a:p>
                <a:endParaRPr lang="en-US"/>
              </a:p>
            </p:txBody>
          </p:sp>
        </p:grpSp>
        <p:grpSp>
          <p:nvGrpSpPr>
            <p:cNvPr id="13319" name="Group 23"/>
            <p:cNvGrpSpPr>
              <a:grpSpLocks/>
            </p:cNvGrpSpPr>
            <p:nvPr/>
          </p:nvGrpSpPr>
          <p:grpSpPr bwMode="auto">
            <a:xfrm>
              <a:off x="4365" y="2160"/>
              <a:ext cx="685" cy="504"/>
              <a:chOff x="4365" y="2160"/>
              <a:chExt cx="685" cy="504"/>
            </a:xfrm>
          </p:grpSpPr>
          <p:sp>
            <p:nvSpPr>
              <p:cNvPr id="13323" name="Freeform 24"/>
              <p:cNvSpPr>
                <a:spLocks/>
              </p:cNvSpPr>
              <p:nvPr/>
            </p:nvSpPr>
            <p:spPr bwMode="auto">
              <a:xfrm>
                <a:off x="4365" y="2464"/>
                <a:ext cx="391" cy="123"/>
              </a:xfrm>
              <a:custGeom>
                <a:avLst/>
                <a:gdLst>
                  <a:gd name="T0" fmla="*/ 158 w 391"/>
                  <a:gd name="T1" fmla="*/ 122 h 123"/>
                  <a:gd name="T2" fmla="*/ 163 w 391"/>
                  <a:gd name="T3" fmla="*/ 102 h 123"/>
                  <a:gd name="T4" fmla="*/ 171 w 391"/>
                  <a:gd name="T5" fmla="*/ 88 h 123"/>
                  <a:gd name="T6" fmla="*/ 197 w 391"/>
                  <a:gd name="T7" fmla="*/ 80 h 123"/>
                  <a:gd name="T8" fmla="*/ 235 w 391"/>
                  <a:gd name="T9" fmla="*/ 80 h 123"/>
                  <a:gd name="T10" fmla="*/ 281 w 391"/>
                  <a:gd name="T11" fmla="*/ 83 h 123"/>
                  <a:gd name="T12" fmla="*/ 328 w 391"/>
                  <a:gd name="T13" fmla="*/ 91 h 123"/>
                  <a:gd name="T14" fmla="*/ 390 w 391"/>
                  <a:gd name="T15" fmla="*/ 107 h 123"/>
                  <a:gd name="T16" fmla="*/ 342 w 391"/>
                  <a:gd name="T17" fmla="*/ 69 h 123"/>
                  <a:gd name="T18" fmla="*/ 334 w 391"/>
                  <a:gd name="T19" fmla="*/ 31 h 123"/>
                  <a:gd name="T20" fmla="*/ 253 w 391"/>
                  <a:gd name="T21" fmla="*/ 14 h 123"/>
                  <a:gd name="T22" fmla="*/ 176 w 391"/>
                  <a:gd name="T23" fmla="*/ 0 h 123"/>
                  <a:gd name="T24" fmla="*/ 134 w 391"/>
                  <a:gd name="T25" fmla="*/ 0 h 123"/>
                  <a:gd name="T26" fmla="*/ 58 w 391"/>
                  <a:gd name="T27" fmla="*/ 7 h 123"/>
                  <a:gd name="T28" fmla="*/ 23 w 391"/>
                  <a:gd name="T29" fmla="*/ 29 h 123"/>
                  <a:gd name="T30" fmla="*/ 0 w 391"/>
                  <a:gd name="T31" fmla="*/ 42 h 123"/>
                  <a:gd name="T32" fmla="*/ 72 w 391"/>
                  <a:gd name="T33" fmla="*/ 74 h 123"/>
                  <a:gd name="T34" fmla="*/ 158 w 391"/>
                  <a:gd name="T35" fmla="*/ 122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1"/>
                  <a:gd name="T55" fmla="*/ 0 h 123"/>
                  <a:gd name="T56" fmla="*/ 391 w 391"/>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1" h="123">
                    <a:moveTo>
                      <a:pt x="158" y="122"/>
                    </a:moveTo>
                    <a:lnTo>
                      <a:pt x="163" y="102"/>
                    </a:lnTo>
                    <a:lnTo>
                      <a:pt x="171" y="88"/>
                    </a:lnTo>
                    <a:lnTo>
                      <a:pt x="197" y="80"/>
                    </a:lnTo>
                    <a:lnTo>
                      <a:pt x="235" y="80"/>
                    </a:lnTo>
                    <a:lnTo>
                      <a:pt x="281" y="83"/>
                    </a:lnTo>
                    <a:lnTo>
                      <a:pt x="328" y="91"/>
                    </a:lnTo>
                    <a:lnTo>
                      <a:pt x="390" y="107"/>
                    </a:lnTo>
                    <a:lnTo>
                      <a:pt x="342" y="69"/>
                    </a:lnTo>
                    <a:lnTo>
                      <a:pt x="334" y="31"/>
                    </a:lnTo>
                    <a:lnTo>
                      <a:pt x="253" y="14"/>
                    </a:lnTo>
                    <a:lnTo>
                      <a:pt x="176" y="0"/>
                    </a:lnTo>
                    <a:lnTo>
                      <a:pt x="134" y="0"/>
                    </a:lnTo>
                    <a:lnTo>
                      <a:pt x="58" y="7"/>
                    </a:lnTo>
                    <a:lnTo>
                      <a:pt x="23" y="29"/>
                    </a:lnTo>
                    <a:lnTo>
                      <a:pt x="0" y="42"/>
                    </a:lnTo>
                    <a:lnTo>
                      <a:pt x="72" y="74"/>
                    </a:lnTo>
                    <a:lnTo>
                      <a:pt x="158" y="122"/>
                    </a:lnTo>
                  </a:path>
                </a:pathLst>
              </a:custGeom>
              <a:solidFill>
                <a:srgbClr val="00FF00"/>
              </a:solidFill>
              <a:ln w="12700" cap="rnd" cmpd="sng">
                <a:solidFill>
                  <a:srgbClr val="008000"/>
                </a:solidFill>
                <a:prstDash val="solid"/>
                <a:round/>
                <a:headEnd/>
                <a:tailEnd/>
              </a:ln>
            </p:spPr>
            <p:txBody>
              <a:bodyPr/>
              <a:lstStyle/>
              <a:p>
                <a:endParaRPr lang="en-US"/>
              </a:p>
            </p:txBody>
          </p:sp>
          <p:sp>
            <p:nvSpPr>
              <p:cNvPr id="13324" name="Freeform 25"/>
              <p:cNvSpPr>
                <a:spLocks/>
              </p:cNvSpPr>
              <p:nvPr/>
            </p:nvSpPr>
            <p:spPr bwMode="auto">
              <a:xfrm>
                <a:off x="4748" y="2160"/>
                <a:ext cx="302" cy="197"/>
              </a:xfrm>
              <a:custGeom>
                <a:avLst/>
                <a:gdLst>
                  <a:gd name="T0" fmla="*/ 104 w 302"/>
                  <a:gd name="T1" fmla="*/ 148 h 197"/>
                  <a:gd name="T2" fmla="*/ 127 w 302"/>
                  <a:gd name="T3" fmla="*/ 135 h 197"/>
                  <a:gd name="T4" fmla="*/ 141 w 302"/>
                  <a:gd name="T5" fmla="*/ 123 h 197"/>
                  <a:gd name="T6" fmla="*/ 136 w 302"/>
                  <a:gd name="T7" fmla="*/ 103 h 197"/>
                  <a:gd name="T8" fmla="*/ 116 w 302"/>
                  <a:gd name="T9" fmla="*/ 82 h 197"/>
                  <a:gd name="T10" fmla="*/ 86 w 302"/>
                  <a:gd name="T11" fmla="*/ 58 h 197"/>
                  <a:gd name="T12" fmla="*/ 52 w 302"/>
                  <a:gd name="T13" fmla="*/ 35 h 197"/>
                  <a:gd name="T14" fmla="*/ 0 w 302"/>
                  <a:gd name="T15" fmla="*/ 8 h 197"/>
                  <a:gd name="T16" fmla="*/ 73 w 302"/>
                  <a:gd name="T17" fmla="*/ 15 h 197"/>
                  <a:gd name="T18" fmla="*/ 125 w 302"/>
                  <a:gd name="T19" fmla="*/ 0 h 197"/>
                  <a:gd name="T20" fmla="*/ 190 w 302"/>
                  <a:gd name="T21" fmla="*/ 37 h 197"/>
                  <a:gd name="T22" fmla="*/ 247 w 302"/>
                  <a:gd name="T23" fmla="*/ 73 h 197"/>
                  <a:gd name="T24" fmla="*/ 270 w 302"/>
                  <a:gd name="T25" fmla="*/ 96 h 197"/>
                  <a:gd name="T26" fmla="*/ 301 w 302"/>
                  <a:gd name="T27" fmla="*/ 144 h 197"/>
                  <a:gd name="T28" fmla="*/ 292 w 302"/>
                  <a:gd name="T29" fmla="*/ 175 h 197"/>
                  <a:gd name="T30" fmla="*/ 286 w 302"/>
                  <a:gd name="T31" fmla="*/ 196 h 197"/>
                  <a:gd name="T32" fmla="*/ 208 w 302"/>
                  <a:gd name="T33" fmla="*/ 170 h 197"/>
                  <a:gd name="T34" fmla="*/ 104 w 302"/>
                  <a:gd name="T35" fmla="*/ 148 h 1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2"/>
                  <a:gd name="T55" fmla="*/ 0 h 197"/>
                  <a:gd name="T56" fmla="*/ 302 w 302"/>
                  <a:gd name="T57" fmla="*/ 197 h 19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2" h="197">
                    <a:moveTo>
                      <a:pt x="104" y="148"/>
                    </a:moveTo>
                    <a:lnTo>
                      <a:pt x="127" y="135"/>
                    </a:lnTo>
                    <a:lnTo>
                      <a:pt x="141" y="123"/>
                    </a:lnTo>
                    <a:lnTo>
                      <a:pt x="136" y="103"/>
                    </a:lnTo>
                    <a:lnTo>
                      <a:pt x="116" y="82"/>
                    </a:lnTo>
                    <a:lnTo>
                      <a:pt x="86" y="58"/>
                    </a:lnTo>
                    <a:lnTo>
                      <a:pt x="52" y="35"/>
                    </a:lnTo>
                    <a:lnTo>
                      <a:pt x="0" y="8"/>
                    </a:lnTo>
                    <a:lnTo>
                      <a:pt x="73" y="15"/>
                    </a:lnTo>
                    <a:lnTo>
                      <a:pt x="125" y="0"/>
                    </a:lnTo>
                    <a:lnTo>
                      <a:pt x="190" y="37"/>
                    </a:lnTo>
                    <a:lnTo>
                      <a:pt x="247" y="73"/>
                    </a:lnTo>
                    <a:lnTo>
                      <a:pt x="270" y="96"/>
                    </a:lnTo>
                    <a:lnTo>
                      <a:pt x="301" y="144"/>
                    </a:lnTo>
                    <a:lnTo>
                      <a:pt x="292" y="175"/>
                    </a:lnTo>
                    <a:lnTo>
                      <a:pt x="286" y="196"/>
                    </a:lnTo>
                    <a:lnTo>
                      <a:pt x="208" y="170"/>
                    </a:lnTo>
                    <a:lnTo>
                      <a:pt x="104" y="148"/>
                    </a:lnTo>
                  </a:path>
                </a:pathLst>
              </a:custGeom>
              <a:solidFill>
                <a:srgbClr val="00FF00"/>
              </a:solidFill>
              <a:ln w="12700" cap="rnd" cmpd="sng">
                <a:solidFill>
                  <a:srgbClr val="008000"/>
                </a:solidFill>
                <a:prstDash val="solid"/>
                <a:round/>
                <a:headEnd/>
                <a:tailEnd/>
              </a:ln>
            </p:spPr>
            <p:txBody>
              <a:bodyPr/>
              <a:lstStyle/>
              <a:p>
                <a:endParaRPr lang="en-US"/>
              </a:p>
            </p:txBody>
          </p:sp>
          <p:sp>
            <p:nvSpPr>
              <p:cNvPr id="13325" name="Freeform 26"/>
              <p:cNvSpPr>
                <a:spLocks/>
              </p:cNvSpPr>
              <p:nvPr/>
            </p:nvSpPr>
            <p:spPr bwMode="auto">
              <a:xfrm>
                <a:off x="4621" y="2287"/>
                <a:ext cx="302" cy="196"/>
              </a:xfrm>
              <a:custGeom>
                <a:avLst/>
                <a:gdLst>
                  <a:gd name="T0" fmla="*/ 104 w 302"/>
                  <a:gd name="T1" fmla="*/ 148 h 196"/>
                  <a:gd name="T2" fmla="*/ 127 w 302"/>
                  <a:gd name="T3" fmla="*/ 134 h 196"/>
                  <a:gd name="T4" fmla="*/ 141 w 302"/>
                  <a:gd name="T5" fmla="*/ 122 h 196"/>
                  <a:gd name="T6" fmla="*/ 136 w 302"/>
                  <a:gd name="T7" fmla="*/ 103 h 196"/>
                  <a:gd name="T8" fmla="*/ 116 w 302"/>
                  <a:gd name="T9" fmla="*/ 82 h 196"/>
                  <a:gd name="T10" fmla="*/ 86 w 302"/>
                  <a:gd name="T11" fmla="*/ 57 h 196"/>
                  <a:gd name="T12" fmla="*/ 52 w 302"/>
                  <a:gd name="T13" fmla="*/ 34 h 196"/>
                  <a:gd name="T14" fmla="*/ 0 w 302"/>
                  <a:gd name="T15" fmla="*/ 8 h 196"/>
                  <a:gd name="T16" fmla="*/ 73 w 302"/>
                  <a:gd name="T17" fmla="*/ 15 h 196"/>
                  <a:gd name="T18" fmla="*/ 125 w 302"/>
                  <a:gd name="T19" fmla="*/ 0 h 196"/>
                  <a:gd name="T20" fmla="*/ 190 w 302"/>
                  <a:gd name="T21" fmla="*/ 37 h 196"/>
                  <a:gd name="T22" fmla="*/ 247 w 302"/>
                  <a:gd name="T23" fmla="*/ 73 h 196"/>
                  <a:gd name="T24" fmla="*/ 270 w 302"/>
                  <a:gd name="T25" fmla="*/ 96 h 196"/>
                  <a:gd name="T26" fmla="*/ 301 w 302"/>
                  <a:gd name="T27" fmla="*/ 143 h 196"/>
                  <a:gd name="T28" fmla="*/ 292 w 302"/>
                  <a:gd name="T29" fmla="*/ 174 h 196"/>
                  <a:gd name="T30" fmla="*/ 286 w 302"/>
                  <a:gd name="T31" fmla="*/ 195 h 196"/>
                  <a:gd name="T32" fmla="*/ 208 w 302"/>
                  <a:gd name="T33" fmla="*/ 169 h 196"/>
                  <a:gd name="T34" fmla="*/ 104 w 302"/>
                  <a:gd name="T35" fmla="*/ 148 h 1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2"/>
                  <a:gd name="T55" fmla="*/ 0 h 196"/>
                  <a:gd name="T56" fmla="*/ 302 w 302"/>
                  <a:gd name="T57" fmla="*/ 196 h 1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2" h="196">
                    <a:moveTo>
                      <a:pt x="104" y="148"/>
                    </a:moveTo>
                    <a:lnTo>
                      <a:pt x="127" y="134"/>
                    </a:lnTo>
                    <a:lnTo>
                      <a:pt x="141" y="122"/>
                    </a:lnTo>
                    <a:lnTo>
                      <a:pt x="136" y="103"/>
                    </a:lnTo>
                    <a:lnTo>
                      <a:pt x="116" y="82"/>
                    </a:lnTo>
                    <a:lnTo>
                      <a:pt x="86" y="57"/>
                    </a:lnTo>
                    <a:lnTo>
                      <a:pt x="52" y="34"/>
                    </a:lnTo>
                    <a:lnTo>
                      <a:pt x="0" y="8"/>
                    </a:lnTo>
                    <a:lnTo>
                      <a:pt x="73" y="15"/>
                    </a:lnTo>
                    <a:lnTo>
                      <a:pt x="125" y="0"/>
                    </a:lnTo>
                    <a:lnTo>
                      <a:pt x="190" y="37"/>
                    </a:lnTo>
                    <a:lnTo>
                      <a:pt x="247" y="73"/>
                    </a:lnTo>
                    <a:lnTo>
                      <a:pt x="270" y="96"/>
                    </a:lnTo>
                    <a:lnTo>
                      <a:pt x="301" y="143"/>
                    </a:lnTo>
                    <a:lnTo>
                      <a:pt x="292" y="174"/>
                    </a:lnTo>
                    <a:lnTo>
                      <a:pt x="286" y="195"/>
                    </a:lnTo>
                    <a:lnTo>
                      <a:pt x="208" y="169"/>
                    </a:lnTo>
                    <a:lnTo>
                      <a:pt x="104" y="148"/>
                    </a:lnTo>
                  </a:path>
                </a:pathLst>
              </a:custGeom>
              <a:solidFill>
                <a:srgbClr val="00FF00"/>
              </a:solidFill>
              <a:ln w="12700" cap="rnd" cmpd="sng">
                <a:solidFill>
                  <a:srgbClr val="008000"/>
                </a:solidFill>
                <a:prstDash val="solid"/>
                <a:round/>
                <a:headEnd/>
                <a:tailEnd/>
              </a:ln>
            </p:spPr>
            <p:txBody>
              <a:bodyPr/>
              <a:lstStyle/>
              <a:p>
                <a:endParaRPr lang="en-US"/>
              </a:p>
            </p:txBody>
          </p:sp>
          <p:sp>
            <p:nvSpPr>
              <p:cNvPr id="13326" name="Freeform 27"/>
              <p:cNvSpPr>
                <a:spLocks/>
              </p:cNvSpPr>
              <p:nvPr/>
            </p:nvSpPr>
            <p:spPr bwMode="auto">
              <a:xfrm>
                <a:off x="4429" y="2541"/>
                <a:ext cx="390" cy="123"/>
              </a:xfrm>
              <a:custGeom>
                <a:avLst/>
                <a:gdLst>
                  <a:gd name="T0" fmla="*/ 158 w 390"/>
                  <a:gd name="T1" fmla="*/ 122 h 123"/>
                  <a:gd name="T2" fmla="*/ 163 w 390"/>
                  <a:gd name="T3" fmla="*/ 102 h 123"/>
                  <a:gd name="T4" fmla="*/ 170 w 390"/>
                  <a:gd name="T5" fmla="*/ 88 h 123"/>
                  <a:gd name="T6" fmla="*/ 197 w 390"/>
                  <a:gd name="T7" fmla="*/ 80 h 123"/>
                  <a:gd name="T8" fmla="*/ 234 w 390"/>
                  <a:gd name="T9" fmla="*/ 80 h 123"/>
                  <a:gd name="T10" fmla="*/ 280 w 390"/>
                  <a:gd name="T11" fmla="*/ 83 h 123"/>
                  <a:gd name="T12" fmla="*/ 328 w 390"/>
                  <a:gd name="T13" fmla="*/ 91 h 123"/>
                  <a:gd name="T14" fmla="*/ 389 w 390"/>
                  <a:gd name="T15" fmla="*/ 107 h 123"/>
                  <a:gd name="T16" fmla="*/ 341 w 390"/>
                  <a:gd name="T17" fmla="*/ 69 h 123"/>
                  <a:gd name="T18" fmla="*/ 333 w 390"/>
                  <a:gd name="T19" fmla="*/ 31 h 123"/>
                  <a:gd name="T20" fmla="*/ 252 w 390"/>
                  <a:gd name="T21" fmla="*/ 14 h 123"/>
                  <a:gd name="T22" fmla="*/ 175 w 390"/>
                  <a:gd name="T23" fmla="*/ 0 h 123"/>
                  <a:gd name="T24" fmla="*/ 134 w 390"/>
                  <a:gd name="T25" fmla="*/ 0 h 123"/>
                  <a:gd name="T26" fmla="*/ 57 w 390"/>
                  <a:gd name="T27" fmla="*/ 7 h 123"/>
                  <a:gd name="T28" fmla="*/ 23 w 390"/>
                  <a:gd name="T29" fmla="*/ 29 h 123"/>
                  <a:gd name="T30" fmla="*/ 0 w 390"/>
                  <a:gd name="T31" fmla="*/ 42 h 123"/>
                  <a:gd name="T32" fmla="*/ 72 w 390"/>
                  <a:gd name="T33" fmla="*/ 74 h 123"/>
                  <a:gd name="T34" fmla="*/ 158 w 390"/>
                  <a:gd name="T35" fmla="*/ 122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0"/>
                  <a:gd name="T55" fmla="*/ 0 h 123"/>
                  <a:gd name="T56" fmla="*/ 390 w 390"/>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0" h="123">
                    <a:moveTo>
                      <a:pt x="158" y="122"/>
                    </a:moveTo>
                    <a:lnTo>
                      <a:pt x="163" y="102"/>
                    </a:lnTo>
                    <a:lnTo>
                      <a:pt x="170" y="88"/>
                    </a:lnTo>
                    <a:lnTo>
                      <a:pt x="197" y="80"/>
                    </a:lnTo>
                    <a:lnTo>
                      <a:pt x="234" y="80"/>
                    </a:lnTo>
                    <a:lnTo>
                      <a:pt x="280" y="83"/>
                    </a:lnTo>
                    <a:lnTo>
                      <a:pt x="328" y="91"/>
                    </a:lnTo>
                    <a:lnTo>
                      <a:pt x="389" y="107"/>
                    </a:lnTo>
                    <a:lnTo>
                      <a:pt x="341" y="69"/>
                    </a:lnTo>
                    <a:lnTo>
                      <a:pt x="333" y="31"/>
                    </a:lnTo>
                    <a:lnTo>
                      <a:pt x="252" y="14"/>
                    </a:lnTo>
                    <a:lnTo>
                      <a:pt x="175" y="0"/>
                    </a:lnTo>
                    <a:lnTo>
                      <a:pt x="134" y="0"/>
                    </a:lnTo>
                    <a:lnTo>
                      <a:pt x="57" y="7"/>
                    </a:lnTo>
                    <a:lnTo>
                      <a:pt x="23" y="29"/>
                    </a:lnTo>
                    <a:lnTo>
                      <a:pt x="0" y="42"/>
                    </a:lnTo>
                    <a:lnTo>
                      <a:pt x="72" y="74"/>
                    </a:lnTo>
                    <a:lnTo>
                      <a:pt x="158" y="122"/>
                    </a:lnTo>
                  </a:path>
                </a:pathLst>
              </a:custGeom>
              <a:solidFill>
                <a:srgbClr val="00FF00"/>
              </a:solidFill>
              <a:ln w="12700" cap="rnd" cmpd="sng">
                <a:solidFill>
                  <a:srgbClr val="008000"/>
                </a:solidFill>
                <a:prstDash val="solid"/>
                <a:round/>
                <a:headEnd/>
                <a:tailEnd/>
              </a:ln>
            </p:spPr>
            <p:txBody>
              <a:bodyPr/>
              <a:lstStyle/>
              <a:p>
                <a:endParaRPr lang="en-US"/>
              </a:p>
            </p:txBody>
          </p:sp>
        </p:grpSp>
        <p:grpSp>
          <p:nvGrpSpPr>
            <p:cNvPr id="13320" name="Group 28"/>
            <p:cNvGrpSpPr>
              <a:grpSpLocks/>
            </p:cNvGrpSpPr>
            <p:nvPr/>
          </p:nvGrpSpPr>
          <p:grpSpPr bwMode="auto">
            <a:xfrm>
              <a:off x="4242" y="2714"/>
              <a:ext cx="695" cy="216"/>
              <a:chOff x="4242" y="2714"/>
              <a:chExt cx="695" cy="216"/>
            </a:xfrm>
          </p:grpSpPr>
          <p:sp>
            <p:nvSpPr>
              <p:cNvPr id="13321" name="Freeform 29"/>
              <p:cNvSpPr>
                <a:spLocks/>
              </p:cNvSpPr>
              <p:nvPr/>
            </p:nvSpPr>
            <p:spPr bwMode="auto">
              <a:xfrm>
                <a:off x="4488" y="2714"/>
                <a:ext cx="449" cy="216"/>
              </a:xfrm>
              <a:custGeom>
                <a:avLst/>
                <a:gdLst>
                  <a:gd name="T0" fmla="*/ 448 w 449"/>
                  <a:gd name="T1" fmla="*/ 194 h 216"/>
                  <a:gd name="T2" fmla="*/ 380 w 449"/>
                  <a:gd name="T3" fmla="*/ 171 h 216"/>
                  <a:gd name="T4" fmla="*/ 331 w 449"/>
                  <a:gd name="T5" fmla="*/ 154 h 216"/>
                  <a:gd name="T6" fmla="*/ 280 w 449"/>
                  <a:gd name="T7" fmla="*/ 130 h 216"/>
                  <a:gd name="T8" fmla="*/ 245 w 449"/>
                  <a:gd name="T9" fmla="*/ 106 h 216"/>
                  <a:gd name="T10" fmla="*/ 211 w 449"/>
                  <a:gd name="T11" fmla="*/ 81 h 216"/>
                  <a:gd name="T12" fmla="*/ 190 w 449"/>
                  <a:gd name="T13" fmla="*/ 59 h 216"/>
                  <a:gd name="T14" fmla="*/ 182 w 449"/>
                  <a:gd name="T15" fmla="*/ 37 h 216"/>
                  <a:gd name="T16" fmla="*/ 109 w 449"/>
                  <a:gd name="T17" fmla="*/ 30 h 216"/>
                  <a:gd name="T18" fmla="*/ 0 w 449"/>
                  <a:gd name="T19" fmla="*/ 0 h 216"/>
                  <a:gd name="T20" fmla="*/ 24 w 449"/>
                  <a:gd name="T21" fmla="*/ 33 h 216"/>
                  <a:gd name="T22" fmla="*/ 51 w 449"/>
                  <a:gd name="T23" fmla="*/ 67 h 216"/>
                  <a:gd name="T24" fmla="*/ 89 w 449"/>
                  <a:gd name="T25" fmla="*/ 92 h 216"/>
                  <a:gd name="T26" fmla="*/ 185 w 449"/>
                  <a:gd name="T27" fmla="*/ 146 h 216"/>
                  <a:gd name="T28" fmla="*/ 285 w 449"/>
                  <a:gd name="T29" fmla="*/ 188 h 216"/>
                  <a:gd name="T30" fmla="*/ 350 w 449"/>
                  <a:gd name="T31" fmla="*/ 215 h 216"/>
                  <a:gd name="T32" fmla="*/ 377 w 449"/>
                  <a:gd name="T33" fmla="*/ 200 h 216"/>
                  <a:gd name="T34" fmla="*/ 448 w 449"/>
                  <a:gd name="T35" fmla="*/ 194 h 2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49"/>
                  <a:gd name="T55" fmla="*/ 0 h 216"/>
                  <a:gd name="T56" fmla="*/ 449 w 449"/>
                  <a:gd name="T57" fmla="*/ 216 h 2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49" h="216">
                    <a:moveTo>
                      <a:pt x="448" y="194"/>
                    </a:moveTo>
                    <a:lnTo>
                      <a:pt x="380" y="171"/>
                    </a:lnTo>
                    <a:lnTo>
                      <a:pt x="331" y="154"/>
                    </a:lnTo>
                    <a:lnTo>
                      <a:pt x="280" y="130"/>
                    </a:lnTo>
                    <a:lnTo>
                      <a:pt x="245" y="106"/>
                    </a:lnTo>
                    <a:lnTo>
                      <a:pt x="211" y="81"/>
                    </a:lnTo>
                    <a:lnTo>
                      <a:pt x="190" y="59"/>
                    </a:lnTo>
                    <a:lnTo>
                      <a:pt x="182" y="37"/>
                    </a:lnTo>
                    <a:lnTo>
                      <a:pt x="109" y="30"/>
                    </a:lnTo>
                    <a:lnTo>
                      <a:pt x="0" y="0"/>
                    </a:lnTo>
                    <a:lnTo>
                      <a:pt x="24" y="33"/>
                    </a:lnTo>
                    <a:lnTo>
                      <a:pt x="51" y="67"/>
                    </a:lnTo>
                    <a:lnTo>
                      <a:pt x="89" y="92"/>
                    </a:lnTo>
                    <a:lnTo>
                      <a:pt x="185" y="146"/>
                    </a:lnTo>
                    <a:lnTo>
                      <a:pt x="285" y="188"/>
                    </a:lnTo>
                    <a:lnTo>
                      <a:pt x="350" y="215"/>
                    </a:lnTo>
                    <a:lnTo>
                      <a:pt x="377" y="200"/>
                    </a:lnTo>
                    <a:lnTo>
                      <a:pt x="448" y="194"/>
                    </a:lnTo>
                  </a:path>
                </a:pathLst>
              </a:custGeom>
              <a:solidFill>
                <a:srgbClr val="00FF00"/>
              </a:solidFill>
              <a:ln w="12700" cap="rnd" cmpd="sng">
                <a:solidFill>
                  <a:srgbClr val="008000"/>
                </a:solidFill>
                <a:prstDash val="solid"/>
                <a:round/>
                <a:headEnd/>
                <a:tailEnd/>
              </a:ln>
            </p:spPr>
            <p:txBody>
              <a:bodyPr/>
              <a:lstStyle/>
              <a:p>
                <a:endParaRPr lang="en-US"/>
              </a:p>
            </p:txBody>
          </p:sp>
          <p:sp>
            <p:nvSpPr>
              <p:cNvPr id="13322" name="Freeform 30"/>
              <p:cNvSpPr>
                <a:spLocks/>
              </p:cNvSpPr>
              <p:nvPr/>
            </p:nvSpPr>
            <p:spPr bwMode="auto">
              <a:xfrm>
                <a:off x="4242" y="2716"/>
                <a:ext cx="302" cy="196"/>
              </a:xfrm>
              <a:custGeom>
                <a:avLst/>
                <a:gdLst>
                  <a:gd name="T0" fmla="*/ 104 w 302"/>
                  <a:gd name="T1" fmla="*/ 148 h 196"/>
                  <a:gd name="T2" fmla="*/ 126 w 302"/>
                  <a:gd name="T3" fmla="*/ 135 h 196"/>
                  <a:gd name="T4" fmla="*/ 141 w 302"/>
                  <a:gd name="T5" fmla="*/ 123 h 196"/>
                  <a:gd name="T6" fmla="*/ 135 w 302"/>
                  <a:gd name="T7" fmla="*/ 104 h 196"/>
                  <a:gd name="T8" fmla="*/ 116 w 302"/>
                  <a:gd name="T9" fmla="*/ 83 h 196"/>
                  <a:gd name="T10" fmla="*/ 87 w 302"/>
                  <a:gd name="T11" fmla="*/ 57 h 196"/>
                  <a:gd name="T12" fmla="*/ 52 w 302"/>
                  <a:gd name="T13" fmla="*/ 35 h 196"/>
                  <a:gd name="T14" fmla="*/ 0 w 302"/>
                  <a:gd name="T15" fmla="*/ 9 h 196"/>
                  <a:gd name="T16" fmla="*/ 73 w 302"/>
                  <a:gd name="T17" fmla="*/ 15 h 196"/>
                  <a:gd name="T18" fmla="*/ 125 w 302"/>
                  <a:gd name="T19" fmla="*/ 0 h 196"/>
                  <a:gd name="T20" fmla="*/ 189 w 302"/>
                  <a:gd name="T21" fmla="*/ 38 h 196"/>
                  <a:gd name="T22" fmla="*/ 247 w 302"/>
                  <a:gd name="T23" fmla="*/ 73 h 196"/>
                  <a:gd name="T24" fmla="*/ 269 w 302"/>
                  <a:gd name="T25" fmla="*/ 96 h 196"/>
                  <a:gd name="T26" fmla="*/ 301 w 302"/>
                  <a:gd name="T27" fmla="*/ 144 h 196"/>
                  <a:gd name="T28" fmla="*/ 292 w 302"/>
                  <a:gd name="T29" fmla="*/ 175 h 196"/>
                  <a:gd name="T30" fmla="*/ 286 w 302"/>
                  <a:gd name="T31" fmla="*/ 195 h 196"/>
                  <a:gd name="T32" fmla="*/ 208 w 302"/>
                  <a:gd name="T33" fmla="*/ 170 h 196"/>
                  <a:gd name="T34" fmla="*/ 104 w 302"/>
                  <a:gd name="T35" fmla="*/ 148 h 1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2"/>
                  <a:gd name="T55" fmla="*/ 0 h 196"/>
                  <a:gd name="T56" fmla="*/ 302 w 302"/>
                  <a:gd name="T57" fmla="*/ 196 h 1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2" h="196">
                    <a:moveTo>
                      <a:pt x="104" y="148"/>
                    </a:moveTo>
                    <a:lnTo>
                      <a:pt x="126" y="135"/>
                    </a:lnTo>
                    <a:lnTo>
                      <a:pt x="141" y="123"/>
                    </a:lnTo>
                    <a:lnTo>
                      <a:pt x="135" y="104"/>
                    </a:lnTo>
                    <a:lnTo>
                      <a:pt x="116" y="83"/>
                    </a:lnTo>
                    <a:lnTo>
                      <a:pt x="87" y="57"/>
                    </a:lnTo>
                    <a:lnTo>
                      <a:pt x="52" y="35"/>
                    </a:lnTo>
                    <a:lnTo>
                      <a:pt x="0" y="9"/>
                    </a:lnTo>
                    <a:lnTo>
                      <a:pt x="73" y="15"/>
                    </a:lnTo>
                    <a:lnTo>
                      <a:pt x="125" y="0"/>
                    </a:lnTo>
                    <a:lnTo>
                      <a:pt x="189" y="38"/>
                    </a:lnTo>
                    <a:lnTo>
                      <a:pt x="247" y="73"/>
                    </a:lnTo>
                    <a:lnTo>
                      <a:pt x="269" y="96"/>
                    </a:lnTo>
                    <a:lnTo>
                      <a:pt x="301" y="144"/>
                    </a:lnTo>
                    <a:lnTo>
                      <a:pt x="292" y="175"/>
                    </a:lnTo>
                    <a:lnTo>
                      <a:pt x="286" y="195"/>
                    </a:lnTo>
                    <a:lnTo>
                      <a:pt x="208" y="170"/>
                    </a:lnTo>
                    <a:lnTo>
                      <a:pt x="104" y="148"/>
                    </a:lnTo>
                  </a:path>
                </a:pathLst>
              </a:custGeom>
              <a:solidFill>
                <a:srgbClr val="00FF00"/>
              </a:solidFill>
              <a:ln w="12700" cap="rnd" cmpd="sng">
                <a:solidFill>
                  <a:srgbClr val="008000"/>
                </a:solidFill>
                <a:prstDash val="solid"/>
                <a:round/>
                <a:headEnd/>
                <a:tailEnd/>
              </a:ln>
            </p:spPr>
            <p:txBody>
              <a:bodyPr/>
              <a:lstStyle/>
              <a:p>
                <a:endParaRPr lang="en-US"/>
              </a:p>
            </p:txBody>
          </p:sp>
        </p:grpSp>
      </p:grpSp>
    </p:spTree>
  </p:cSld>
  <p:clrMapOvr>
    <a:masterClrMapping/>
  </p:clrMapOvr>
  <p:transition advTm="5100">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304800" y="457200"/>
            <a:ext cx="8151813" cy="504825"/>
          </a:xfrm>
        </p:spPr>
        <p:txBody>
          <a:bodyPr lIns="92075" tIns="46038" rIns="92075" bIns="46038" anchor="b"/>
          <a:lstStyle/>
          <a:p>
            <a:pPr eaLnBrk="1" hangingPunct="1">
              <a:defRPr/>
            </a:pPr>
            <a:r>
              <a:rPr lang="en-US" smtClean="0"/>
              <a:t>Scholarships</a:t>
            </a:r>
          </a:p>
        </p:txBody>
      </p:sp>
      <p:sp>
        <p:nvSpPr>
          <p:cNvPr id="16387" name="Rectangle 3"/>
          <p:cNvSpPr>
            <a:spLocks noGrp="1" noRot="1" noChangeArrowheads="1"/>
          </p:cNvSpPr>
          <p:nvPr>
            <p:ph type="body" idx="1"/>
          </p:nvPr>
        </p:nvSpPr>
        <p:spPr>
          <a:xfrm>
            <a:off x="228600" y="1143000"/>
            <a:ext cx="8610600" cy="5334000"/>
          </a:xfrm>
        </p:spPr>
        <p:txBody>
          <a:bodyPr lIns="92075" tIns="46038" rIns="92075" bIns="46038"/>
          <a:lstStyle/>
          <a:p>
            <a:pPr marL="220663" lvl="1" indent="-103188" defTabSz="458788" eaLnBrk="1" hangingPunct="1">
              <a:lnSpc>
                <a:spcPct val="70000"/>
              </a:lnSpc>
              <a:defRPr/>
            </a:pPr>
            <a:r>
              <a:rPr lang="en-US" dirty="0" smtClean="0"/>
              <a:t>Use free scholarship searches</a:t>
            </a:r>
          </a:p>
          <a:p>
            <a:pPr marL="396875" lvl="2" indent="-61913" defTabSz="458788" eaLnBrk="1" hangingPunct="1">
              <a:lnSpc>
                <a:spcPct val="70000"/>
              </a:lnSpc>
              <a:defRPr/>
            </a:pPr>
            <a:r>
              <a:rPr lang="en-US" i="1" dirty="0" smtClean="0"/>
              <a:t>Portable, private-sector scholarships</a:t>
            </a:r>
            <a:r>
              <a:rPr lang="en-US" dirty="0" smtClean="0"/>
              <a:t> </a:t>
            </a:r>
          </a:p>
          <a:p>
            <a:pPr marL="396875" lvl="2" indent="-61913" defTabSz="458788" eaLnBrk="1" hangingPunct="1">
              <a:lnSpc>
                <a:spcPct val="70000"/>
              </a:lnSpc>
              <a:defRPr/>
            </a:pPr>
            <a:r>
              <a:rPr lang="en-US" dirty="0" smtClean="0">
                <a:hlinkClick r:id="rId3"/>
              </a:rPr>
              <a:t>www.careercruising.com</a:t>
            </a:r>
            <a:endParaRPr lang="en-US" dirty="0" smtClean="0"/>
          </a:p>
          <a:p>
            <a:pPr marL="396875" lvl="2" indent="-61913" defTabSz="458788" eaLnBrk="1" hangingPunct="1">
              <a:lnSpc>
                <a:spcPct val="70000"/>
              </a:lnSpc>
              <a:defRPr/>
            </a:pPr>
            <a:r>
              <a:rPr lang="en-US" dirty="0" smtClean="0">
                <a:hlinkClick r:id="rId4"/>
              </a:rPr>
              <a:t>www.fastweb.com</a:t>
            </a:r>
            <a:r>
              <a:rPr lang="en-US" dirty="0" smtClean="0"/>
              <a:t> </a:t>
            </a:r>
          </a:p>
          <a:p>
            <a:pPr marL="220663" lvl="1" indent="-103188" defTabSz="458788" eaLnBrk="1" hangingPunct="1">
              <a:lnSpc>
                <a:spcPct val="70000"/>
              </a:lnSpc>
              <a:spcBef>
                <a:spcPct val="60000"/>
              </a:spcBef>
              <a:defRPr/>
            </a:pPr>
            <a:r>
              <a:rPr lang="en-US" dirty="0" smtClean="0"/>
              <a:t>Apply for private local scholarships</a:t>
            </a:r>
          </a:p>
          <a:p>
            <a:pPr marL="396875" lvl="2" indent="-61913" defTabSz="458788" eaLnBrk="1" hangingPunct="1">
              <a:lnSpc>
                <a:spcPct val="70000"/>
              </a:lnSpc>
              <a:defRPr/>
            </a:pPr>
            <a:r>
              <a:rPr lang="en-US" i="1" dirty="0" smtClean="0"/>
              <a:t>Lions, American Legion, Jennifer Evans, Western Educational Association, Academic Boosters, </a:t>
            </a:r>
            <a:r>
              <a:rPr lang="en-US" i="1" dirty="0" err="1" smtClean="0"/>
              <a:t>Wirebaugh</a:t>
            </a:r>
            <a:r>
              <a:rPr lang="en-US" i="1" dirty="0" smtClean="0"/>
              <a:t>, </a:t>
            </a:r>
            <a:r>
              <a:rPr lang="en-US" i="1" dirty="0" err="1" smtClean="0"/>
              <a:t>Henline</a:t>
            </a:r>
            <a:r>
              <a:rPr lang="en-US" i="1" dirty="0" smtClean="0"/>
              <a:t>, Sigmund, etc.</a:t>
            </a:r>
          </a:p>
          <a:p>
            <a:pPr marL="220663" lvl="1" indent="-103188" defTabSz="458788" eaLnBrk="1" hangingPunct="1">
              <a:lnSpc>
                <a:spcPct val="70000"/>
              </a:lnSpc>
              <a:defRPr/>
            </a:pPr>
            <a:endParaRPr lang="en-US" dirty="0" smtClean="0"/>
          </a:p>
          <a:p>
            <a:pPr marL="220663" lvl="1" indent="-103188" defTabSz="458788" eaLnBrk="1" hangingPunct="1">
              <a:lnSpc>
                <a:spcPct val="70000"/>
              </a:lnSpc>
              <a:defRPr/>
            </a:pPr>
            <a:r>
              <a:rPr lang="en-US" dirty="0" smtClean="0"/>
              <a:t>Pursue institutional scholarships</a:t>
            </a:r>
          </a:p>
          <a:p>
            <a:pPr marL="396875" lvl="2" indent="-61913" defTabSz="458788" eaLnBrk="1" hangingPunct="1">
              <a:lnSpc>
                <a:spcPct val="70000"/>
              </a:lnSpc>
              <a:defRPr/>
            </a:pPr>
            <a:r>
              <a:rPr lang="en-US" i="1" dirty="0" smtClean="0"/>
              <a:t>Academic, performance, entitlements scholarships</a:t>
            </a:r>
          </a:p>
          <a:p>
            <a:pPr marL="220663" lvl="1" indent="-103188" defTabSz="458788" eaLnBrk="1" hangingPunct="1">
              <a:lnSpc>
                <a:spcPct val="70000"/>
              </a:lnSpc>
              <a:defRPr/>
            </a:pPr>
            <a:endParaRPr lang="en-US" dirty="0" smtClean="0"/>
          </a:p>
          <a:p>
            <a:pPr marL="220663" lvl="1" indent="-103188" defTabSz="458788" eaLnBrk="1" hangingPunct="1">
              <a:lnSpc>
                <a:spcPct val="70000"/>
              </a:lnSpc>
              <a:defRPr/>
            </a:pPr>
            <a:r>
              <a:rPr lang="en-US" dirty="0" smtClean="0"/>
              <a:t>Pursue company scholarships</a:t>
            </a:r>
          </a:p>
          <a:p>
            <a:pPr marL="396875" lvl="2" indent="-61913" defTabSz="458788" eaLnBrk="1" hangingPunct="1">
              <a:lnSpc>
                <a:spcPct val="70000"/>
              </a:lnSpc>
              <a:defRPr/>
            </a:pPr>
            <a:r>
              <a:rPr lang="en-US" i="1" dirty="0" smtClean="0"/>
              <a:t>Companies such as Wal-Mart and UPS offer scholarships to employees and their families</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304800" y="0"/>
            <a:ext cx="8540750" cy="1143000"/>
          </a:xfrm>
        </p:spPr>
        <p:txBody>
          <a:bodyPr/>
          <a:lstStyle/>
          <a:p>
            <a:pPr eaLnBrk="1" hangingPunct="1">
              <a:defRPr/>
            </a:pPr>
            <a:r>
              <a:rPr lang="en-US" dirty="0" smtClean="0"/>
              <a:t>Utilize WHS Scholarship Tools</a:t>
            </a:r>
          </a:p>
        </p:txBody>
      </p:sp>
      <p:sp>
        <p:nvSpPr>
          <p:cNvPr id="68611" name="Rectangle 3"/>
          <p:cNvSpPr>
            <a:spLocks noGrp="1" noRot="1" noChangeArrowheads="1"/>
          </p:cNvSpPr>
          <p:nvPr>
            <p:ph type="body" idx="1"/>
          </p:nvPr>
        </p:nvSpPr>
        <p:spPr>
          <a:xfrm>
            <a:off x="304800" y="1371600"/>
            <a:ext cx="8540750" cy="4876800"/>
          </a:xfrm>
        </p:spPr>
        <p:txBody>
          <a:bodyPr/>
          <a:lstStyle/>
          <a:p>
            <a:pPr eaLnBrk="1" hangingPunct="1">
              <a:lnSpc>
                <a:spcPct val="90000"/>
              </a:lnSpc>
              <a:defRPr/>
            </a:pPr>
            <a:r>
              <a:rPr lang="en-US" dirty="0" smtClean="0"/>
              <a:t>Scholarship Calendar - http://whsguide.weebly.com/ </a:t>
            </a:r>
          </a:p>
          <a:p>
            <a:pPr eaLnBrk="1" hangingPunct="1">
              <a:lnSpc>
                <a:spcPct val="90000"/>
              </a:lnSpc>
              <a:defRPr/>
            </a:pPr>
            <a:endParaRPr lang="en-US" dirty="0" smtClean="0"/>
          </a:p>
          <a:p>
            <a:pPr eaLnBrk="1" hangingPunct="1">
              <a:lnSpc>
                <a:spcPct val="90000"/>
              </a:lnSpc>
              <a:defRPr/>
            </a:pPr>
            <a:r>
              <a:rPr lang="en-US" dirty="0" smtClean="0"/>
              <a:t>Announcements </a:t>
            </a:r>
          </a:p>
          <a:p>
            <a:pPr eaLnBrk="1" hangingPunct="1">
              <a:lnSpc>
                <a:spcPct val="90000"/>
              </a:lnSpc>
              <a:defRPr/>
            </a:pPr>
            <a:endParaRPr lang="en-US" dirty="0" smtClean="0"/>
          </a:p>
          <a:p>
            <a:pPr eaLnBrk="1" hangingPunct="1">
              <a:lnSpc>
                <a:spcPct val="90000"/>
              </a:lnSpc>
              <a:defRPr/>
            </a:pPr>
            <a:r>
              <a:rPr lang="en-US" dirty="0" smtClean="0"/>
              <a:t>WHS Website </a:t>
            </a:r>
          </a:p>
          <a:p>
            <a:pPr eaLnBrk="1" hangingPunct="1">
              <a:lnSpc>
                <a:spcPct val="90000"/>
              </a:lnSpc>
              <a:buFont typeface="Arial" charset="0"/>
              <a:buNone/>
              <a:defRPr/>
            </a:pPr>
            <a:endParaRPr lang="en-US" dirty="0" smtClean="0"/>
          </a:p>
          <a:p>
            <a:pPr eaLnBrk="1" hangingPunct="1">
              <a:lnSpc>
                <a:spcPct val="90000"/>
              </a:lnSpc>
              <a:defRPr/>
            </a:pPr>
            <a:r>
              <a:rPr lang="en-US" dirty="0" smtClean="0"/>
              <a:t>Career Cruising </a:t>
            </a:r>
          </a:p>
          <a:p>
            <a:pPr eaLnBrk="1" hangingPunct="1">
              <a:lnSpc>
                <a:spcPct val="90000"/>
              </a:lnSpc>
              <a:defRPr/>
            </a:pPr>
            <a:endParaRPr lang="en-US" dirty="0" smtClean="0"/>
          </a:p>
          <a:p>
            <a:pPr eaLnBrk="1" hangingPunct="1">
              <a:lnSpc>
                <a:spcPct val="90000"/>
              </a:lnSpc>
              <a:defRPr/>
            </a:pPr>
            <a:r>
              <a:rPr lang="en-US" dirty="0" smtClean="0"/>
              <a:t>Google classrooms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228600" y="152400"/>
            <a:ext cx="8610600" cy="1373188"/>
          </a:xfrm>
        </p:spPr>
        <p:txBody>
          <a:bodyPr lIns="92075" tIns="46038" rIns="92075" bIns="46038" anchor="b"/>
          <a:lstStyle/>
          <a:p>
            <a:pPr eaLnBrk="1" hangingPunct="1">
              <a:defRPr/>
            </a:pPr>
            <a:r>
              <a:rPr lang="en-US" smtClean="0"/>
              <a:t>Application Tips</a:t>
            </a:r>
            <a:br>
              <a:rPr lang="en-US" smtClean="0"/>
            </a:br>
            <a:r>
              <a:rPr lang="en-US" smtClean="0"/>
              <a:t>(</a:t>
            </a:r>
            <a:r>
              <a:rPr lang="en-US" sz="3600" smtClean="0"/>
              <a:t>Making Your Efforts Count!)</a:t>
            </a:r>
          </a:p>
        </p:txBody>
      </p:sp>
      <p:sp>
        <p:nvSpPr>
          <p:cNvPr id="26627" name="Rectangle 3"/>
          <p:cNvSpPr>
            <a:spLocks noGrp="1" noRot="1" noChangeArrowheads="1"/>
          </p:cNvSpPr>
          <p:nvPr>
            <p:ph type="body" idx="1"/>
          </p:nvPr>
        </p:nvSpPr>
        <p:spPr>
          <a:xfrm>
            <a:off x="381000" y="1981200"/>
            <a:ext cx="8532813" cy="4495800"/>
          </a:xfrm>
        </p:spPr>
        <p:txBody>
          <a:bodyPr lIns="92075" tIns="46038" rIns="92075" bIns="46038"/>
          <a:lstStyle/>
          <a:p>
            <a:pPr marL="0" indent="0" defTabSz="458788" eaLnBrk="1" hangingPunct="1">
              <a:lnSpc>
                <a:spcPct val="150000"/>
              </a:lnSpc>
              <a:buFont typeface="Arial" charset="0"/>
              <a:buNone/>
              <a:tabLst>
                <a:tab pos="514350" algn="l"/>
              </a:tabLst>
              <a:defRPr/>
            </a:pPr>
            <a:r>
              <a:rPr lang="en-US" sz="2800" b="1" smtClean="0">
                <a:solidFill>
                  <a:schemeClr val="tx2"/>
                </a:solidFill>
              </a:rPr>
              <a:t>1.</a:t>
            </a:r>
            <a:r>
              <a:rPr lang="en-US" sz="2800" smtClean="0"/>
              <a:t>  Find out application requirements and deadlines</a:t>
            </a:r>
          </a:p>
          <a:p>
            <a:pPr marL="0" indent="0" defTabSz="458788" eaLnBrk="1" hangingPunct="1">
              <a:lnSpc>
                <a:spcPct val="150000"/>
              </a:lnSpc>
              <a:buFont typeface="Arial" charset="0"/>
              <a:buNone/>
              <a:tabLst>
                <a:tab pos="514350" algn="l"/>
              </a:tabLst>
              <a:defRPr/>
            </a:pPr>
            <a:r>
              <a:rPr lang="en-US" sz="2800" b="1" smtClean="0">
                <a:solidFill>
                  <a:schemeClr val="tx2"/>
                </a:solidFill>
              </a:rPr>
              <a:t>2.</a:t>
            </a:r>
            <a:r>
              <a:rPr lang="en-US" sz="2800" smtClean="0"/>
              <a:t>  Fill out forms completely, accurately and legibly</a:t>
            </a:r>
          </a:p>
          <a:p>
            <a:pPr marL="0" indent="0" defTabSz="458788" eaLnBrk="1" hangingPunct="1">
              <a:lnSpc>
                <a:spcPct val="150000"/>
              </a:lnSpc>
              <a:buFont typeface="Arial" charset="0"/>
              <a:buNone/>
              <a:tabLst>
                <a:tab pos="514350" algn="l"/>
              </a:tabLst>
              <a:defRPr/>
            </a:pPr>
            <a:r>
              <a:rPr lang="en-US" sz="2800" b="1" smtClean="0">
                <a:solidFill>
                  <a:schemeClr val="tx2"/>
                </a:solidFill>
              </a:rPr>
              <a:t>3.</a:t>
            </a:r>
            <a:r>
              <a:rPr lang="en-US" sz="2800" smtClean="0"/>
              <a:t>  Make copies of all completed forms</a:t>
            </a:r>
          </a:p>
          <a:p>
            <a:pPr marL="0" indent="0" defTabSz="458788" eaLnBrk="1" hangingPunct="1">
              <a:lnSpc>
                <a:spcPct val="150000"/>
              </a:lnSpc>
              <a:buFont typeface="Arial" charset="0"/>
              <a:buNone/>
              <a:tabLst>
                <a:tab pos="514350" algn="l"/>
              </a:tabLst>
              <a:defRPr/>
            </a:pPr>
            <a:r>
              <a:rPr lang="en-US" sz="2800" b="1" smtClean="0">
                <a:solidFill>
                  <a:schemeClr val="tx2"/>
                </a:solidFill>
              </a:rPr>
              <a:t>4.</a:t>
            </a:r>
            <a:r>
              <a:rPr lang="en-US" sz="2800" smtClean="0"/>
              <a:t>  Comply with all information requests</a:t>
            </a:r>
          </a:p>
          <a:p>
            <a:pPr marL="0" indent="0" defTabSz="458788" eaLnBrk="1" hangingPunct="1">
              <a:lnSpc>
                <a:spcPct val="150000"/>
              </a:lnSpc>
              <a:buFont typeface="Arial" charset="0"/>
              <a:buNone/>
              <a:tabLst>
                <a:tab pos="514350" algn="l"/>
              </a:tabLst>
              <a:defRPr/>
            </a:pPr>
            <a:r>
              <a:rPr lang="en-US" sz="2800" b="1" smtClean="0">
                <a:solidFill>
                  <a:schemeClr val="tx2"/>
                </a:solidFill>
              </a:rPr>
              <a:t>5.</a:t>
            </a:r>
            <a:r>
              <a:rPr lang="en-US" sz="2800" smtClean="0"/>
              <a:t>  Meet deadlines (obtain proof of mailing!)</a:t>
            </a:r>
          </a:p>
        </p:txBody>
      </p:sp>
    </p:spTree>
  </p:cSld>
  <p:clrMapOvr>
    <a:masterClrMapping/>
  </p:clrMapOvr>
  <p:transition advTm="16550">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body" sz="half" idx="1"/>
          </p:nvPr>
        </p:nvSpPr>
        <p:spPr>
          <a:xfrm>
            <a:off x="609600" y="1676400"/>
            <a:ext cx="2819400" cy="4648200"/>
          </a:xfrm>
        </p:spPr>
        <p:txBody>
          <a:bodyPr lIns="92075" tIns="46038" rIns="92075" bIns="46038"/>
          <a:lstStyle/>
          <a:p>
            <a:pPr marL="0" indent="0" defTabSz="458788" eaLnBrk="1" hangingPunct="1">
              <a:defRPr/>
            </a:pPr>
            <a:r>
              <a:rPr lang="en-US" sz="3100" u="sng" smtClean="0"/>
              <a:t>Provided by:</a:t>
            </a:r>
            <a:endParaRPr lang="en-US" sz="3100" smtClean="0"/>
          </a:p>
          <a:p>
            <a:pPr marL="0" indent="0" defTabSz="458788" eaLnBrk="1" hangingPunct="1">
              <a:defRPr/>
            </a:pPr>
            <a:r>
              <a:rPr lang="en-US" sz="2500" smtClean="0"/>
              <a:t>College Aid Advisors</a:t>
            </a:r>
          </a:p>
          <a:p>
            <a:pPr marL="0" indent="0" defTabSz="458788" eaLnBrk="1" hangingPunct="1">
              <a:defRPr/>
            </a:pPr>
            <a:r>
              <a:rPr lang="en-US" sz="2500" smtClean="0"/>
              <a:t>Admissions Consultants</a:t>
            </a:r>
          </a:p>
          <a:p>
            <a:pPr marL="0" indent="0" defTabSz="458788" eaLnBrk="1" hangingPunct="1">
              <a:defRPr/>
            </a:pPr>
            <a:r>
              <a:rPr lang="en-US" sz="2500" smtClean="0"/>
              <a:t>CPAs</a:t>
            </a:r>
          </a:p>
          <a:p>
            <a:pPr marL="0" indent="0" defTabSz="458788" eaLnBrk="1" hangingPunct="1">
              <a:defRPr/>
            </a:pPr>
            <a:r>
              <a:rPr lang="en-US" sz="2500" smtClean="0"/>
              <a:t>FA Consultants</a:t>
            </a:r>
          </a:p>
          <a:p>
            <a:pPr marL="0" indent="0" defTabSz="458788" eaLnBrk="1" hangingPunct="1">
              <a:defRPr/>
            </a:pPr>
            <a:r>
              <a:rPr lang="en-US" sz="2500" smtClean="0"/>
              <a:t>Financial Planners</a:t>
            </a:r>
          </a:p>
          <a:p>
            <a:pPr marL="0" indent="0" defTabSz="458788" eaLnBrk="1" hangingPunct="1">
              <a:defRPr/>
            </a:pPr>
            <a:r>
              <a:rPr lang="en-US" sz="2500" smtClean="0"/>
              <a:t>FA Brokers</a:t>
            </a:r>
          </a:p>
        </p:txBody>
      </p:sp>
      <p:sp>
        <p:nvSpPr>
          <p:cNvPr id="17411" name="Rectangle 3"/>
          <p:cNvSpPr>
            <a:spLocks noChangeArrowheads="1"/>
          </p:cNvSpPr>
          <p:nvPr/>
        </p:nvSpPr>
        <p:spPr bwMode="auto">
          <a:xfrm>
            <a:off x="5105400" y="1447800"/>
            <a:ext cx="3732213" cy="4114800"/>
          </a:xfrm>
          <a:prstGeom prst="rect">
            <a:avLst/>
          </a:prstGeom>
          <a:noFill/>
          <a:ln w="9525">
            <a:noFill/>
            <a:miter lim="800000"/>
            <a:headEnd/>
            <a:tailEnd/>
          </a:ln>
        </p:spPr>
        <p:txBody>
          <a:bodyPr lIns="92075" tIns="46038" rIns="92075" bIns="46038"/>
          <a:lstStyle/>
          <a:p>
            <a:pPr marL="342900" indent="-342900">
              <a:spcBef>
                <a:spcPct val="20000"/>
              </a:spcBef>
            </a:pPr>
            <a:r>
              <a:rPr lang="en-US" sz="3200" u="sng">
                <a:latin typeface="Times New Roman" charset="0"/>
              </a:rPr>
              <a:t>Services Offered:</a:t>
            </a:r>
            <a:endParaRPr lang="en-US" sz="3200">
              <a:latin typeface="Times New Roman" charset="0"/>
            </a:endParaRPr>
          </a:p>
          <a:p>
            <a:pPr marL="342900" indent="-342900">
              <a:spcBef>
                <a:spcPct val="20000"/>
              </a:spcBef>
              <a:buClr>
                <a:srgbClr val="0000FF"/>
              </a:buClr>
              <a:buSzPct val="75000"/>
              <a:buFont typeface="Monotype Sorts" pitchFamily="2" charset="2"/>
              <a:buChar char="4"/>
            </a:pPr>
            <a:r>
              <a:rPr lang="en-US" sz="2400">
                <a:latin typeface="Times New Roman" charset="0"/>
              </a:rPr>
              <a:t>College Selection Service</a:t>
            </a:r>
          </a:p>
          <a:p>
            <a:pPr marL="342900" indent="-342900">
              <a:spcBef>
                <a:spcPct val="20000"/>
              </a:spcBef>
              <a:buClr>
                <a:srgbClr val="0000FF"/>
              </a:buClr>
              <a:buSzPct val="75000"/>
              <a:buFont typeface="Monotype Sorts" pitchFamily="2" charset="2"/>
              <a:buChar char="4"/>
            </a:pPr>
            <a:r>
              <a:rPr lang="en-US" sz="2400">
                <a:latin typeface="Times New Roman" charset="0"/>
              </a:rPr>
              <a:t>Educational Consulting</a:t>
            </a:r>
          </a:p>
          <a:p>
            <a:pPr marL="342900" indent="-342900">
              <a:spcBef>
                <a:spcPct val="20000"/>
              </a:spcBef>
              <a:buClr>
                <a:srgbClr val="0000FF"/>
              </a:buClr>
              <a:buSzPct val="75000"/>
              <a:buFont typeface="Monotype Sorts" pitchFamily="2" charset="2"/>
              <a:buChar char="4"/>
            </a:pPr>
            <a:r>
              <a:rPr lang="en-US" sz="2400">
                <a:latin typeface="Times New Roman" charset="0"/>
              </a:rPr>
              <a:t>College Aid Advising</a:t>
            </a:r>
          </a:p>
          <a:p>
            <a:pPr marL="342900" indent="-342900">
              <a:spcBef>
                <a:spcPct val="20000"/>
              </a:spcBef>
              <a:buClr>
                <a:srgbClr val="0000FF"/>
              </a:buClr>
              <a:buSzPct val="75000"/>
              <a:buFont typeface="Monotype Sorts" pitchFamily="2" charset="2"/>
              <a:buChar char="4"/>
            </a:pPr>
            <a:r>
              <a:rPr lang="en-US" sz="2400">
                <a:latin typeface="Times New Roman" charset="0"/>
              </a:rPr>
              <a:t>Education Credit Company</a:t>
            </a:r>
          </a:p>
          <a:p>
            <a:pPr marL="342900" indent="-342900">
              <a:spcBef>
                <a:spcPct val="20000"/>
              </a:spcBef>
              <a:buClr>
                <a:srgbClr val="0000FF"/>
              </a:buClr>
              <a:buSzPct val="75000"/>
              <a:buFont typeface="Monotype Sorts" pitchFamily="2" charset="2"/>
              <a:buChar char="4"/>
            </a:pPr>
            <a:r>
              <a:rPr lang="en-US" sz="2400">
                <a:latin typeface="Times New Roman" charset="0"/>
              </a:rPr>
              <a:t>College Financial Services</a:t>
            </a:r>
          </a:p>
          <a:p>
            <a:pPr marL="342900" indent="-342900">
              <a:spcBef>
                <a:spcPct val="20000"/>
              </a:spcBef>
              <a:buClr>
                <a:srgbClr val="0000FF"/>
              </a:buClr>
              <a:buSzPct val="75000"/>
              <a:buFont typeface="Monotype Sorts" pitchFamily="2" charset="2"/>
              <a:buChar char="4"/>
            </a:pPr>
            <a:r>
              <a:rPr lang="en-US" sz="2400">
                <a:latin typeface="Times New Roman" charset="0"/>
              </a:rPr>
              <a:t>Scholarship</a:t>
            </a:r>
            <a:r>
              <a:rPr lang="en-US" sz="2800">
                <a:latin typeface="Times New Roman" charset="0"/>
              </a:rPr>
              <a:t> Searches</a:t>
            </a:r>
          </a:p>
        </p:txBody>
      </p:sp>
      <p:sp>
        <p:nvSpPr>
          <p:cNvPr id="28676" name="Rectangle 4"/>
          <p:cNvSpPr>
            <a:spLocks noGrp="1" noRot="1" noChangeArrowheads="1"/>
          </p:cNvSpPr>
          <p:nvPr>
            <p:ph type="title"/>
          </p:nvPr>
        </p:nvSpPr>
        <p:spPr>
          <a:xfrm>
            <a:off x="1219200" y="381000"/>
            <a:ext cx="7239000" cy="1104900"/>
          </a:xfrm>
        </p:spPr>
        <p:txBody>
          <a:bodyPr lIns="92075" tIns="46038" rIns="92075" bIns="46038" anchor="b"/>
          <a:lstStyle/>
          <a:p>
            <a:pPr eaLnBrk="1" hangingPunct="1">
              <a:defRPr/>
            </a:pPr>
            <a:r>
              <a:rPr lang="en-US" sz="4000" smtClean="0"/>
              <a:t>College Planning and Financial Services</a:t>
            </a:r>
          </a:p>
        </p:txBody>
      </p:sp>
      <p:grpSp>
        <p:nvGrpSpPr>
          <p:cNvPr id="17413" name="Group 5"/>
          <p:cNvGrpSpPr>
            <a:grpSpLocks/>
          </p:cNvGrpSpPr>
          <p:nvPr/>
        </p:nvGrpSpPr>
        <p:grpSpPr bwMode="auto">
          <a:xfrm>
            <a:off x="3276600" y="3352800"/>
            <a:ext cx="1203325" cy="3190875"/>
            <a:chOff x="1974" y="2119"/>
            <a:chExt cx="758" cy="2010"/>
          </a:xfrm>
        </p:grpSpPr>
        <p:grpSp>
          <p:nvGrpSpPr>
            <p:cNvPr id="17414" name="Group 6"/>
            <p:cNvGrpSpPr>
              <a:grpSpLocks/>
            </p:cNvGrpSpPr>
            <p:nvPr/>
          </p:nvGrpSpPr>
          <p:grpSpPr bwMode="auto">
            <a:xfrm>
              <a:off x="2134" y="3965"/>
              <a:ext cx="586" cy="164"/>
              <a:chOff x="2134" y="3965"/>
              <a:chExt cx="586" cy="164"/>
            </a:xfrm>
          </p:grpSpPr>
          <p:sp>
            <p:nvSpPr>
              <p:cNvPr id="17436" name="Freeform 7"/>
              <p:cNvSpPr>
                <a:spLocks/>
              </p:cNvSpPr>
              <p:nvPr/>
            </p:nvSpPr>
            <p:spPr bwMode="auto">
              <a:xfrm>
                <a:off x="2134" y="3965"/>
                <a:ext cx="248" cy="164"/>
              </a:xfrm>
              <a:custGeom>
                <a:avLst/>
                <a:gdLst>
                  <a:gd name="T0" fmla="*/ 117 w 248"/>
                  <a:gd name="T1" fmla="*/ 36 h 164"/>
                  <a:gd name="T2" fmla="*/ 76 w 248"/>
                  <a:gd name="T3" fmla="*/ 77 h 164"/>
                  <a:gd name="T4" fmla="*/ 47 w 248"/>
                  <a:gd name="T5" fmla="*/ 99 h 164"/>
                  <a:gd name="T6" fmla="*/ 0 w 248"/>
                  <a:gd name="T7" fmla="*/ 118 h 164"/>
                  <a:gd name="T8" fmla="*/ 0 w 248"/>
                  <a:gd name="T9" fmla="*/ 148 h 164"/>
                  <a:gd name="T10" fmla="*/ 42 w 248"/>
                  <a:gd name="T11" fmla="*/ 163 h 164"/>
                  <a:gd name="T12" fmla="*/ 106 w 248"/>
                  <a:gd name="T13" fmla="*/ 163 h 164"/>
                  <a:gd name="T14" fmla="*/ 156 w 248"/>
                  <a:gd name="T15" fmla="*/ 137 h 164"/>
                  <a:gd name="T16" fmla="*/ 180 w 248"/>
                  <a:gd name="T17" fmla="*/ 115 h 164"/>
                  <a:gd name="T18" fmla="*/ 247 w 248"/>
                  <a:gd name="T19" fmla="*/ 96 h 164"/>
                  <a:gd name="T20" fmla="*/ 247 w 248"/>
                  <a:gd name="T21" fmla="*/ 38 h 164"/>
                  <a:gd name="T22" fmla="*/ 238 w 248"/>
                  <a:gd name="T23" fmla="*/ 0 h 164"/>
                  <a:gd name="T24" fmla="*/ 117 w 248"/>
                  <a:gd name="T25" fmla="*/ 36 h 16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8"/>
                  <a:gd name="T40" fmla="*/ 0 h 164"/>
                  <a:gd name="T41" fmla="*/ 248 w 248"/>
                  <a:gd name="T42" fmla="*/ 164 h 16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8" h="164">
                    <a:moveTo>
                      <a:pt x="117" y="36"/>
                    </a:moveTo>
                    <a:lnTo>
                      <a:pt x="76" y="77"/>
                    </a:lnTo>
                    <a:lnTo>
                      <a:pt x="47" y="99"/>
                    </a:lnTo>
                    <a:lnTo>
                      <a:pt x="0" y="118"/>
                    </a:lnTo>
                    <a:lnTo>
                      <a:pt x="0" y="148"/>
                    </a:lnTo>
                    <a:lnTo>
                      <a:pt x="42" y="163"/>
                    </a:lnTo>
                    <a:lnTo>
                      <a:pt x="106" y="163"/>
                    </a:lnTo>
                    <a:lnTo>
                      <a:pt x="156" y="137"/>
                    </a:lnTo>
                    <a:lnTo>
                      <a:pt x="180" y="115"/>
                    </a:lnTo>
                    <a:lnTo>
                      <a:pt x="247" y="96"/>
                    </a:lnTo>
                    <a:lnTo>
                      <a:pt x="247" y="38"/>
                    </a:lnTo>
                    <a:lnTo>
                      <a:pt x="238" y="0"/>
                    </a:lnTo>
                    <a:lnTo>
                      <a:pt x="117" y="36"/>
                    </a:lnTo>
                  </a:path>
                </a:pathLst>
              </a:custGeom>
              <a:solidFill>
                <a:srgbClr val="000000"/>
              </a:solidFill>
              <a:ln w="9525" cap="rnd">
                <a:noFill/>
                <a:round/>
                <a:headEnd/>
                <a:tailEnd/>
              </a:ln>
            </p:spPr>
            <p:txBody>
              <a:bodyPr/>
              <a:lstStyle/>
              <a:p>
                <a:endParaRPr lang="en-US"/>
              </a:p>
            </p:txBody>
          </p:sp>
          <p:sp>
            <p:nvSpPr>
              <p:cNvPr id="17437" name="Freeform 8"/>
              <p:cNvSpPr>
                <a:spLocks/>
              </p:cNvSpPr>
              <p:nvPr/>
            </p:nvSpPr>
            <p:spPr bwMode="auto">
              <a:xfrm>
                <a:off x="2454" y="3973"/>
                <a:ext cx="266" cy="144"/>
              </a:xfrm>
              <a:custGeom>
                <a:avLst/>
                <a:gdLst>
                  <a:gd name="T0" fmla="*/ 2 w 266"/>
                  <a:gd name="T1" fmla="*/ 5 h 144"/>
                  <a:gd name="T2" fmla="*/ 0 w 266"/>
                  <a:gd name="T3" fmla="*/ 85 h 144"/>
                  <a:gd name="T4" fmla="*/ 61 w 266"/>
                  <a:gd name="T5" fmla="*/ 98 h 144"/>
                  <a:gd name="T6" fmla="*/ 97 w 266"/>
                  <a:gd name="T7" fmla="*/ 114 h 144"/>
                  <a:gd name="T8" fmla="*/ 159 w 266"/>
                  <a:gd name="T9" fmla="*/ 131 h 144"/>
                  <a:gd name="T10" fmla="*/ 205 w 266"/>
                  <a:gd name="T11" fmla="*/ 143 h 144"/>
                  <a:gd name="T12" fmla="*/ 257 w 266"/>
                  <a:gd name="T13" fmla="*/ 134 h 144"/>
                  <a:gd name="T14" fmla="*/ 265 w 266"/>
                  <a:gd name="T15" fmla="*/ 98 h 144"/>
                  <a:gd name="T16" fmla="*/ 192 w 266"/>
                  <a:gd name="T17" fmla="*/ 57 h 144"/>
                  <a:gd name="T18" fmla="*/ 138 w 266"/>
                  <a:gd name="T19" fmla="*/ 24 h 144"/>
                  <a:gd name="T20" fmla="*/ 111 w 266"/>
                  <a:gd name="T21" fmla="*/ 0 h 144"/>
                  <a:gd name="T22" fmla="*/ 2 w 266"/>
                  <a:gd name="T23" fmla="*/ 5 h 1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6"/>
                  <a:gd name="T37" fmla="*/ 0 h 144"/>
                  <a:gd name="T38" fmla="*/ 266 w 266"/>
                  <a:gd name="T39" fmla="*/ 144 h 1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6" h="144">
                    <a:moveTo>
                      <a:pt x="2" y="5"/>
                    </a:moveTo>
                    <a:lnTo>
                      <a:pt x="0" y="85"/>
                    </a:lnTo>
                    <a:lnTo>
                      <a:pt x="61" y="98"/>
                    </a:lnTo>
                    <a:lnTo>
                      <a:pt x="97" y="114"/>
                    </a:lnTo>
                    <a:lnTo>
                      <a:pt x="159" y="131"/>
                    </a:lnTo>
                    <a:lnTo>
                      <a:pt x="205" y="143"/>
                    </a:lnTo>
                    <a:lnTo>
                      <a:pt x="257" y="134"/>
                    </a:lnTo>
                    <a:lnTo>
                      <a:pt x="265" y="98"/>
                    </a:lnTo>
                    <a:lnTo>
                      <a:pt x="192" y="57"/>
                    </a:lnTo>
                    <a:lnTo>
                      <a:pt x="138" y="24"/>
                    </a:lnTo>
                    <a:lnTo>
                      <a:pt x="111" y="0"/>
                    </a:lnTo>
                    <a:lnTo>
                      <a:pt x="2" y="5"/>
                    </a:lnTo>
                  </a:path>
                </a:pathLst>
              </a:custGeom>
              <a:solidFill>
                <a:srgbClr val="000000"/>
              </a:solidFill>
              <a:ln w="9525" cap="rnd">
                <a:noFill/>
                <a:round/>
                <a:headEnd/>
                <a:tailEnd/>
              </a:ln>
            </p:spPr>
            <p:txBody>
              <a:bodyPr/>
              <a:lstStyle/>
              <a:p>
                <a:endParaRPr lang="en-US"/>
              </a:p>
            </p:txBody>
          </p:sp>
        </p:grpSp>
        <p:grpSp>
          <p:nvGrpSpPr>
            <p:cNvPr id="17415" name="Group 9"/>
            <p:cNvGrpSpPr>
              <a:grpSpLocks/>
            </p:cNvGrpSpPr>
            <p:nvPr/>
          </p:nvGrpSpPr>
          <p:grpSpPr bwMode="auto">
            <a:xfrm>
              <a:off x="1974" y="3194"/>
              <a:ext cx="243" cy="482"/>
              <a:chOff x="1974" y="3194"/>
              <a:chExt cx="243" cy="482"/>
            </a:xfrm>
          </p:grpSpPr>
          <p:grpSp>
            <p:nvGrpSpPr>
              <p:cNvPr id="17426" name="Group 10"/>
              <p:cNvGrpSpPr>
                <a:grpSpLocks/>
              </p:cNvGrpSpPr>
              <p:nvPr/>
            </p:nvGrpSpPr>
            <p:grpSpPr bwMode="auto">
              <a:xfrm>
                <a:off x="2062" y="3194"/>
                <a:ext cx="90" cy="134"/>
                <a:chOff x="2062" y="3194"/>
                <a:chExt cx="90" cy="134"/>
              </a:xfrm>
            </p:grpSpPr>
            <p:sp>
              <p:nvSpPr>
                <p:cNvPr id="17432" name="Line 11"/>
                <p:cNvSpPr>
                  <a:spLocks noChangeShapeType="1"/>
                </p:cNvSpPr>
                <p:nvPr/>
              </p:nvSpPr>
              <p:spPr bwMode="auto">
                <a:xfrm flipH="1">
                  <a:off x="2062" y="3198"/>
                  <a:ext cx="35" cy="12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7433" name="Line 12"/>
                <p:cNvSpPr>
                  <a:spLocks noChangeShapeType="1"/>
                </p:cNvSpPr>
                <p:nvPr/>
              </p:nvSpPr>
              <p:spPr bwMode="auto">
                <a:xfrm flipH="1">
                  <a:off x="2097" y="3194"/>
                  <a:ext cx="4" cy="134"/>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7434" name="Line 13"/>
                <p:cNvSpPr>
                  <a:spLocks noChangeShapeType="1"/>
                </p:cNvSpPr>
                <p:nvPr/>
              </p:nvSpPr>
              <p:spPr bwMode="auto">
                <a:xfrm>
                  <a:off x="2101" y="3194"/>
                  <a:ext cx="31" cy="10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7435" name="Line 14"/>
                <p:cNvSpPr>
                  <a:spLocks noChangeShapeType="1"/>
                </p:cNvSpPr>
                <p:nvPr/>
              </p:nvSpPr>
              <p:spPr bwMode="auto">
                <a:xfrm>
                  <a:off x="2104" y="3194"/>
                  <a:ext cx="48" cy="84"/>
                </a:xfrm>
                <a:prstGeom prst="line">
                  <a:avLst/>
                </a:prstGeom>
                <a:noFill/>
                <a:ln w="12700">
                  <a:solidFill>
                    <a:srgbClr val="000000"/>
                  </a:solidFill>
                  <a:round/>
                  <a:headEnd type="none" w="sm" len="sm"/>
                  <a:tailEnd type="none" w="sm" len="sm"/>
                </a:ln>
              </p:spPr>
              <p:txBody>
                <a:bodyPr wrap="none" anchor="ctr"/>
                <a:lstStyle/>
                <a:p>
                  <a:endParaRPr lang="en-US"/>
                </a:p>
              </p:txBody>
            </p:sp>
          </p:grpSp>
          <p:grpSp>
            <p:nvGrpSpPr>
              <p:cNvPr id="17427" name="Group 15"/>
              <p:cNvGrpSpPr>
                <a:grpSpLocks/>
              </p:cNvGrpSpPr>
              <p:nvPr/>
            </p:nvGrpSpPr>
            <p:grpSpPr bwMode="auto">
              <a:xfrm>
                <a:off x="1974" y="3218"/>
                <a:ext cx="243" cy="458"/>
                <a:chOff x="1974" y="3218"/>
                <a:chExt cx="243" cy="458"/>
              </a:xfrm>
            </p:grpSpPr>
            <p:sp>
              <p:nvSpPr>
                <p:cNvPr id="17428" name="Arc 16"/>
                <p:cNvSpPr>
                  <a:spLocks/>
                </p:cNvSpPr>
                <p:nvPr/>
              </p:nvSpPr>
              <p:spPr bwMode="auto">
                <a:xfrm>
                  <a:off x="1975" y="3634"/>
                  <a:ext cx="87" cy="42"/>
                </a:xfrm>
                <a:custGeom>
                  <a:avLst/>
                  <a:gdLst>
                    <a:gd name="T0" fmla="*/ 60 w 43200"/>
                    <a:gd name="T1" fmla="*/ 2 h 43200"/>
                    <a:gd name="T2" fmla="*/ 55 w 43200"/>
                    <a:gd name="T3" fmla="*/ 1 h 43200"/>
                    <a:gd name="T4" fmla="*/ 44 w 43200"/>
                    <a:gd name="T5" fmla="*/ 21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9799" y="1617"/>
                      </a:moveTo>
                      <a:cubicBezTo>
                        <a:pt x="37906" y="4943"/>
                        <a:pt x="43200" y="12837"/>
                        <a:pt x="43200" y="21600"/>
                      </a:cubicBezTo>
                      <a:cubicBezTo>
                        <a:pt x="43200" y="33529"/>
                        <a:pt x="33529" y="43200"/>
                        <a:pt x="21600" y="43200"/>
                      </a:cubicBezTo>
                      <a:cubicBezTo>
                        <a:pt x="9670" y="43200"/>
                        <a:pt x="0" y="33529"/>
                        <a:pt x="0" y="21600"/>
                      </a:cubicBezTo>
                      <a:cubicBezTo>
                        <a:pt x="0" y="9670"/>
                        <a:pt x="9670" y="0"/>
                        <a:pt x="21600" y="0"/>
                      </a:cubicBezTo>
                      <a:cubicBezTo>
                        <a:pt x="23540" y="-1"/>
                        <a:pt x="25473" y="261"/>
                        <a:pt x="27344" y="777"/>
                      </a:cubicBezTo>
                    </a:path>
                    <a:path w="43200" h="43200" stroke="0" extrusionOk="0">
                      <a:moveTo>
                        <a:pt x="29799" y="1617"/>
                      </a:moveTo>
                      <a:cubicBezTo>
                        <a:pt x="37906" y="4943"/>
                        <a:pt x="43200" y="12837"/>
                        <a:pt x="43200" y="21600"/>
                      </a:cubicBezTo>
                      <a:cubicBezTo>
                        <a:pt x="43200" y="33529"/>
                        <a:pt x="33529" y="43200"/>
                        <a:pt x="21600" y="43200"/>
                      </a:cubicBezTo>
                      <a:cubicBezTo>
                        <a:pt x="9670" y="43200"/>
                        <a:pt x="0" y="33529"/>
                        <a:pt x="0" y="21600"/>
                      </a:cubicBezTo>
                      <a:cubicBezTo>
                        <a:pt x="0" y="9670"/>
                        <a:pt x="9670" y="0"/>
                        <a:pt x="21600" y="0"/>
                      </a:cubicBezTo>
                      <a:cubicBezTo>
                        <a:pt x="23540" y="-1"/>
                        <a:pt x="25473" y="261"/>
                        <a:pt x="27344" y="777"/>
                      </a:cubicBezTo>
                      <a:lnTo>
                        <a:pt x="21600" y="21600"/>
                      </a:lnTo>
                      <a:close/>
                    </a:path>
                  </a:pathLst>
                </a:custGeom>
                <a:solidFill>
                  <a:srgbClr val="7F3F00"/>
                </a:solidFill>
                <a:ln w="12700" cap="rnd">
                  <a:solidFill>
                    <a:srgbClr val="000000"/>
                  </a:solidFill>
                  <a:round/>
                  <a:headEnd/>
                  <a:tailEnd/>
                </a:ln>
              </p:spPr>
              <p:txBody>
                <a:bodyPr wrap="none" anchor="ctr"/>
                <a:lstStyle/>
                <a:p>
                  <a:endParaRPr lang="en-US"/>
                </a:p>
              </p:txBody>
            </p:sp>
            <p:sp>
              <p:nvSpPr>
                <p:cNvPr id="17429" name="Freeform 17"/>
                <p:cNvSpPr>
                  <a:spLocks/>
                </p:cNvSpPr>
                <p:nvPr/>
              </p:nvSpPr>
              <p:spPr bwMode="auto">
                <a:xfrm>
                  <a:off x="1974" y="3219"/>
                  <a:ext cx="203" cy="438"/>
                </a:xfrm>
                <a:custGeom>
                  <a:avLst/>
                  <a:gdLst>
                    <a:gd name="T0" fmla="*/ 31 w 203"/>
                    <a:gd name="T1" fmla="*/ 123 h 438"/>
                    <a:gd name="T2" fmla="*/ 200 w 203"/>
                    <a:gd name="T3" fmla="*/ 0 h 438"/>
                    <a:gd name="T4" fmla="*/ 202 w 203"/>
                    <a:gd name="T5" fmla="*/ 13 h 438"/>
                    <a:gd name="T6" fmla="*/ 200 w 203"/>
                    <a:gd name="T7" fmla="*/ 284 h 438"/>
                    <a:gd name="T8" fmla="*/ 0 w 203"/>
                    <a:gd name="T9" fmla="*/ 437 h 438"/>
                    <a:gd name="T10" fmla="*/ 31 w 203"/>
                    <a:gd name="T11" fmla="*/ 123 h 438"/>
                    <a:gd name="T12" fmla="*/ 0 60000 65536"/>
                    <a:gd name="T13" fmla="*/ 0 60000 65536"/>
                    <a:gd name="T14" fmla="*/ 0 60000 65536"/>
                    <a:gd name="T15" fmla="*/ 0 60000 65536"/>
                    <a:gd name="T16" fmla="*/ 0 60000 65536"/>
                    <a:gd name="T17" fmla="*/ 0 60000 65536"/>
                    <a:gd name="T18" fmla="*/ 0 w 203"/>
                    <a:gd name="T19" fmla="*/ 0 h 438"/>
                    <a:gd name="T20" fmla="*/ 203 w 203"/>
                    <a:gd name="T21" fmla="*/ 438 h 438"/>
                  </a:gdLst>
                  <a:ahLst/>
                  <a:cxnLst>
                    <a:cxn ang="T12">
                      <a:pos x="T0" y="T1"/>
                    </a:cxn>
                    <a:cxn ang="T13">
                      <a:pos x="T2" y="T3"/>
                    </a:cxn>
                    <a:cxn ang="T14">
                      <a:pos x="T4" y="T5"/>
                    </a:cxn>
                    <a:cxn ang="T15">
                      <a:pos x="T6" y="T7"/>
                    </a:cxn>
                    <a:cxn ang="T16">
                      <a:pos x="T8" y="T9"/>
                    </a:cxn>
                    <a:cxn ang="T17">
                      <a:pos x="T10" y="T11"/>
                    </a:cxn>
                  </a:cxnLst>
                  <a:rect l="T18" t="T19" r="T20" b="T21"/>
                  <a:pathLst>
                    <a:path w="203" h="438">
                      <a:moveTo>
                        <a:pt x="31" y="123"/>
                      </a:moveTo>
                      <a:lnTo>
                        <a:pt x="200" y="0"/>
                      </a:lnTo>
                      <a:lnTo>
                        <a:pt x="202" y="13"/>
                      </a:lnTo>
                      <a:lnTo>
                        <a:pt x="200" y="284"/>
                      </a:lnTo>
                      <a:lnTo>
                        <a:pt x="0" y="437"/>
                      </a:lnTo>
                      <a:lnTo>
                        <a:pt x="31" y="123"/>
                      </a:lnTo>
                    </a:path>
                  </a:pathLst>
                </a:custGeom>
                <a:solidFill>
                  <a:srgbClr val="7F3F00"/>
                </a:solidFill>
                <a:ln w="12700" cap="rnd" cmpd="sng">
                  <a:solidFill>
                    <a:srgbClr val="000000"/>
                  </a:solidFill>
                  <a:prstDash val="solid"/>
                  <a:round/>
                  <a:headEnd/>
                  <a:tailEnd/>
                </a:ln>
              </p:spPr>
              <p:txBody>
                <a:bodyPr/>
                <a:lstStyle/>
                <a:p>
                  <a:endParaRPr lang="en-US"/>
                </a:p>
              </p:txBody>
            </p:sp>
            <p:sp>
              <p:nvSpPr>
                <p:cNvPr id="17430" name="Freeform 18"/>
                <p:cNvSpPr>
                  <a:spLocks/>
                </p:cNvSpPr>
                <p:nvPr/>
              </p:nvSpPr>
              <p:spPr bwMode="auto">
                <a:xfrm>
                  <a:off x="1976" y="3226"/>
                  <a:ext cx="222" cy="433"/>
                </a:xfrm>
                <a:custGeom>
                  <a:avLst/>
                  <a:gdLst>
                    <a:gd name="T0" fmla="*/ 35 w 222"/>
                    <a:gd name="T1" fmla="*/ 120 h 433"/>
                    <a:gd name="T2" fmla="*/ 0 w 222"/>
                    <a:gd name="T3" fmla="*/ 423 h 433"/>
                    <a:gd name="T4" fmla="*/ 10 w 222"/>
                    <a:gd name="T5" fmla="*/ 417 h 433"/>
                    <a:gd name="T6" fmla="*/ 15 w 222"/>
                    <a:gd name="T7" fmla="*/ 428 h 433"/>
                    <a:gd name="T8" fmla="*/ 24 w 222"/>
                    <a:gd name="T9" fmla="*/ 420 h 433"/>
                    <a:gd name="T10" fmla="*/ 31 w 222"/>
                    <a:gd name="T11" fmla="*/ 431 h 433"/>
                    <a:gd name="T12" fmla="*/ 40 w 222"/>
                    <a:gd name="T13" fmla="*/ 423 h 433"/>
                    <a:gd name="T14" fmla="*/ 49 w 222"/>
                    <a:gd name="T15" fmla="*/ 432 h 433"/>
                    <a:gd name="T16" fmla="*/ 57 w 222"/>
                    <a:gd name="T17" fmla="*/ 422 h 433"/>
                    <a:gd name="T18" fmla="*/ 68 w 222"/>
                    <a:gd name="T19" fmla="*/ 432 h 433"/>
                    <a:gd name="T20" fmla="*/ 75 w 222"/>
                    <a:gd name="T21" fmla="*/ 419 h 433"/>
                    <a:gd name="T22" fmla="*/ 85 w 222"/>
                    <a:gd name="T23" fmla="*/ 426 h 433"/>
                    <a:gd name="T24" fmla="*/ 67 w 222"/>
                    <a:gd name="T25" fmla="*/ 127 h 433"/>
                    <a:gd name="T26" fmla="*/ 221 w 222"/>
                    <a:gd name="T27" fmla="*/ 4 h 433"/>
                    <a:gd name="T28" fmla="*/ 210 w 222"/>
                    <a:gd name="T29" fmla="*/ 8 h 433"/>
                    <a:gd name="T30" fmla="*/ 201 w 222"/>
                    <a:gd name="T31" fmla="*/ 4 h 433"/>
                    <a:gd name="T32" fmla="*/ 199 w 222"/>
                    <a:gd name="T33" fmla="*/ 9 h 433"/>
                    <a:gd name="T34" fmla="*/ 191 w 222"/>
                    <a:gd name="T35" fmla="*/ 0 h 433"/>
                    <a:gd name="T36" fmla="*/ 35 w 222"/>
                    <a:gd name="T37" fmla="*/ 120 h 43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2"/>
                    <a:gd name="T58" fmla="*/ 0 h 433"/>
                    <a:gd name="T59" fmla="*/ 222 w 222"/>
                    <a:gd name="T60" fmla="*/ 433 h 43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2" h="433">
                      <a:moveTo>
                        <a:pt x="35" y="120"/>
                      </a:moveTo>
                      <a:lnTo>
                        <a:pt x="0" y="423"/>
                      </a:lnTo>
                      <a:lnTo>
                        <a:pt x="10" y="417"/>
                      </a:lnTo>
                      <a:lnTo>
                        <a:pt x="15" y="428"/>
                      </a:lnTo>
                      <a:lnTo>
                        <a:pt x="24" y="420"/>
                      </a:lnTo>
                      <a:lnTo>
                        <a:pt x="31" y="431"/>
                      </a:lnTo>
                      <a:lnTo>
                        <a:pt x="40" y="423"/>
                      </a:lnTo>
                      <a:lnTo>
                        <a:pt x="49" y="432"/>
                      </a:lnTo>
                      <a:lnTo>
                        <a:pt x="57" y="422"/>
                      </a:lnTo>
                      <a:lnTo>
                        <a:pt x="68" y="432"/>
                      </a:lnTo>
                      <a:lnTo>
                        <a:pt x="75" y="419"/>
                      </a:lnTo>
                      <a:lnTo>
                        <a:pt x="85" y="426"/>
                      </a:lnTo>
                      <a:lnTo>
                        <a:pt x="67" y="127"/>
                      </a:lnTo>
                      <a:lnTo>
                        <a:pt x="221" y="4"/>
                      </a:lnTo>
                      <a:lnTo>
                        <a:pt x="210" y="8"/>
                      </a:lnTo>
                      <a:lnTo>
                        <a:pt x="201" y="4"/>
                      </a:lnTo>
                      <a:lnTo>
                        <a:pt x="199" y="9"/>
                      </a:lnTo>
                      <a:lnTo>
                        <a:pt x="191" y="0"/>
                      </a:lnTo>
                      <a:lnTo>
                        <a:pt x="35" y="120"/>
                      </a:lnTo>
                    </a:path>
                  </a:pathLst>
                </a:custGeom>
                <a:solidFill>
                  <a:srgbClr val="FFFFFF"/>
                </a:solidFill>
                <a:ln w="12700" cap="rnd" cmpd="sng">
                  <a:solidFill>
                    <a:srgbClr val="000000"/>
                  </a:solidFill>
                  <a:prstDash val="solid"/>
                  <a:round/>
                  <a:headEnd/>
                  <a:tailEnd/>
                </a:ln>
              </p:spPr>
              <p:txBody>
                <a:bodyPr/>
                <a:lstStyle/>
                <a:p>
                  <a:endParaRPr lang="en-US"/>
                </a:p>
              </p:txBody>
            </p:sp>
            <p:sp>
              <p:nvSpPr>
                <p:cNvPr id="17431" name="Freeform 19"/>
                <p:cNvSpPr>
                  <a:spLocks/>
                </p:cNvSpPr>
                <p:nvPr/>
              </p:nvSpPr>
              <p:spPr bwMode="auto">
                <a:xfrm>
                  <a:off x="2041" y="3218"/>
                  <a:ext cx="176" cy="443"/>
                </a:xfrm>
                <a:custGeom>
                  <a:avLst/>
                  <a:gdLst>
                    <a:gd name="T0" fmla="*/ 0 w 176"/>
                    <a:gd name="T1" fmla="*/ 128 h 443"/>
                    <a:gd name="T2" fmla="*/ 163 w 176"/>
                    <a:gd name="T3" fmla="*/ 0 h 443"/>
                    <a:gd name="T4" fmla="*/ 173 w 176"/>
                    <a:gd name="T5" fmla="*/ 40 h 443"/>
                    <a:gd name="T6" fmla="*/ 175 w 176"/>
                    <a:gd name="T7" fmla="*/ 276 h 443"/>
                    <a:gd name="T8" fmla="*/ 18 w 176"/>
                    <a:gd name="T9" fmla="*/ 442 h 443"/>
                    <a:gd name="T10" fmla="*/ 0 w 176"/>
                    <a:gd name="T11" fmla="*/ 128 h 443"/>
                    <a:gd name="T12" fmla="*/ 0 60000 65536"/>
                    <a:gd name="T13" fmla="*/ 0 60000 65536"/>
                    <a:gd name="T14" fmla="*/ 0 60000 65536"/>
                    <a:gd name="T15" fmla="*/ 0 60000 65536"/>
                    <a:gd name="T16" fmla="*/ 0 60000 65536"/>
                    <a:gd name="T17" fmla="*/ 0 60000 65536"/>
                    <a:gd name="T18" fmla="*/ 0 w 176"/>
                    <a:gd name="T19" fmla="*/ 0 h 443"/>
                    <a:gd name="T20" fmla="*/ 176 w 176"/>
                    <a:gd name="T21" fmla="*/ 443 h 443"/>
                  </a:gdLst>
                  <a:ahLst/>
                  <a:cxnLst>
                    <a:cxn ang="T12">
                      <a:pos x="T0" y="T1"/>
                    </a:cxn>
                    <a:cxn ang="T13">
                      <a:pos x="T2" y="T3"/>
                    </a:cxn>
                    <a:cxn ang="T14">
                      <a:pos x="T4" y="T5"/>
                    </a:cxn>
                    <a:cxn ang="T15">
                      <a:pos x="T6" y="T7"/>
                    </a:cxn>
                    <a:cxn ang="T16">
                      <a:pos x="T8" y="T9"/>
                    </a:cxn>
                    <a:cxn ang="T17">
                      <a:pos x="T10" y="T11"/>
                    </a:cxn>
                  </a:cxnLst>
                  <a:rect l="T18" t="T19" r="T20" b="T21"/>
                  <a:pathLst>
                    <a:path w="176" h="443">
                      <a:moveTo>
                        <a:pt x="0" y="128"/>
                      </a:moveTo>
                      <a:lnTo>
                        <a:pt x="163" y="0"/>
                      </a:lnTo>
                      <a:lnTo>
                        <a:pt x="173" y="40"/>
                      </a:lnTo>
                      <a:lnTo>
                        <a:pt x="175" y="276"/>
                      </a:lnTo>
                      <a:lnTo>
                        <a:pt x="18" y="442"/>
                      </a:lnTo>
                      <a:lnTo>
                        <a:pt x="0" y="128"/>
                      </a:lnTo>
                    </a:path>
                  </a:pathLst>
                </a:custGeom>
                <a:solidFill>
                  <a:srgbClr val="BF7F3F"/>
                </a:solidFill>
                <a:ln w="12700" cap="rnd" cmpd="sng">
                  <a:solidFill>
                    <a:srgbClr val="000000"/>
                  </a:solidFill>
                  <a:prstDash val="solid"/>
                  <a:round/>
                  <a:headEnd/>
                  <a:tailEnd/>
                </a:ln>
              </p:spPr>
              <p:txBody>
                <a:bodyPr/>
                <a:lstStyle/>
                <a:p>
                  <a:endParaRPr lang="en-US"/>
                </a:p>
              </p:txBody>
            </p:sp>
          </p:grpSp>
        </p:grpSp>
        <p:grpSp>
          <p:nvGrpSpPr>
            <p:cNvPr id="17416" name="Group 20"/>
            <p:cNvGrpSpPr>
              <a:grpSpLocks/>
            </p:cNvGrpSpPr>
            <p:nvPr/>
          </p:nvGrpSpPr>
          <p:grpSpPr bwMode="auto">
            <a:xfrm>
              <a:off x="2079" y="2119"/>
              <a:ext cx="653" cy="1900"/>
              <a:chOff x="2079" y="2119"/>
              <a:chExt cx="653" cy="1900"/>
            </a:xfrm>
          </p:grpSpPr>
          <p:sp>
            <p:nvSpPr>
              <p:cNvPr id="17417" name="Freeform 21"/>
              <p:cNvSpPr>
                <a:spLocks/>
              </p:cNvSpPr>
              <p:nvPr/>
            </p:nvSpPr>
            <p:spPr bwMode="auto">
              <a:xfrm>
                <a:off x="2231" y="2119"/>
                <a:ext cx="396" cy="468"/>
              </a:xfrm>
              <a:custGeom>
                <a:avLst/>
                <a:gdLst>
                  <a:gd name="T0" fmla="*/ 114 w 396"/>
                  <a:gd name="T1" fmla="*/ 214 h 468"/>
                  <a:gd name="T2" fmla="*/ 143 w 396"/>
                  <a:gd name="T3" fmla="*/ 150 h 468"/>
                  <a:gd name="T4" fmla="*/ 179 w 396"/>
                  <a:gd name="T5" fmla="*/ 100 h 468"/>
                  <a:gd name="T6" fmla="*/ 213 w 396"/>
                  <a:gd name="T7" fmla="*/ 41 h 468"/>
                  <a:gd name="T8" fmla="*/ 259 w 396"/>
                  <a:gd name="T9" fmla="*/ 10 h 468"/>
                  <a:gd name="T10" fmla="*/ 299 w 396"/>
                  <a:gd name="T11" fmla="*/ 0 h 468"/>
                  <a:gd name="T12" fmla="*/ 341 w 396"/>
                  <a:gd name="T13" fmla="*/ 10 h 468"/>
                  <a:gd name="T14" fmla="*/ 367 w 396"/>
                  <a:gd name="T15" fmla="*/ 40 h 468"/>
                  <a:gd name="T16" fmla="*/ 391 w 396"/>
                  <a:gd name="T17" fmla="*/ 101 h 468"/>
                  <a:gd name="T18" fmla="*/ 395 w 396"/>
                  <a:gd name="T19" fmla="*/ 170 h 468"/>
                  <a:gd name="T20" fmla="*/ 383 w 396"/>
                  <a:gd name="T21" fmla="*/ 232 h 468"/>
                  <a:gd name="T22" fmla="*/ 346 w 396"/>
                  <a:gd name="T23" fmla="*/ 305 h 468"/>
                  <a:gd name="T24" fmla="*/ 302 w 396"/>
                  <a:gd name="T25" fmla="*/ 361 h 468"/>
                  <a:gd name="T26" fmla="*/ 254 w 396"/>
                  <a:gd name="T27" fmla="*/ 412 h 468"/>
                  <a:gd name="T28" fmla="*/ 200 w 396"/>
                  <a:gd name="T29" fmla="*/ 450 h 468"/>
                  <a:gd name="T30" fmla="*/ 150 w 396"/>
                  <a:gd name="T31" fmla="*/ 467 h 468"/>
                  <a:gd name="T32" fmla="*/ 128 w 396"/>
                  <a:gd name="T33" fmla="*/ 454 h 468"/>
                  <a:gd name="T34" fmla="*/ 102 w 396"/>
                  <a:gd name="T35" fmla="*/ 398 h 468"/>
                  <a:gd name="T36" fmla="*/ 99 w 396"/>
                  <a:gd name="T37" fmla="*/ 319 h 468"/>
                  <a:gd name="T38" fmla="*/ 14 w 396"/>
                  <a:gd name="T39" fmla="*/ 337 h 468"/>
                  <a:gd name="T40" fmla="*/ 0 w 396"/>
                  <a:gd name="T41" fmla="*/ 323 h 468"/>
                  <a:gd name="T42" fmla="*/ 9 w 396"/>
                  <a:gd name="T43" fmla="*/ 292 h 468"/>
                  <a:gd name="T44" fmla="*/ 99 w 396"/>
                  <a:gd name="T45" fmla="*/ 275 h 468"/>
                  <a:gd name="T46" fmla="*/ 114 w 396"/>
                  <a:gd name="T47" fmla="*/ 214 h 4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96"/>
                  <a:gd name="T73" fmla="*/ 0 h 468"/>
                  <a:gd name="T74" fmla="*/ 396 w 396"/>
                  <a:gd name="T75" fmla="*/ 468 h 4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96" h="468">
                    <a:moveTo>
                      <a:pt x="114" y="214"/>
                    </a:moveTo>
                    <a:lnTo>
                      <a:pt x="143" y="150"/>
                    </a:lnTo>
                    <a:lnTo>
                      <a:pt x="179" y="100"/>
                    </a:lnTo>
                    <a:lnTo>
                      <a:pt x="213" y="41"/>
                    </a:lnTo>
                    <a:lnTo>
                      <a:pt x="259" y="10"/>
                    </a:lnTo>
                    <a:lnTo>
                      <a:pt x="299" y="0"/>
                    </a:lnTo>
                    <a:lnTo>
                      <a:pt x="341" y="10"/>
                    </a:lnTo>
                    <a:lnTo>
                      <a:pt x="367" y="40"/>
                    </a:lnTo>
                    <a:lnTo>
                      <a:pt x="391" y="101"/>
                    </a:lnTo>
                    <a:lnTo>
                      <a:pt x="395" y="170"/>
                    </a:lnTo>
                    <a:lnTo>
                      <a:pt x="383" y="232"/>
                    </a:lnTo>
                    <a:lnTo>
                      <a:pt x="346" y="305"/>
                    </a:lnTo>
                    <a:lnTo>
                      <a:pt x="302" y="361"/>
                    </a:lnTo>
                    <a:lnTo>
                      <a:pt x="254" y="412"/>
                    </a:lnTo>
                    <a:lnTo>
                      <a:pt x="200" y="450"/>
                    </a:lnTo>
                    <a:lnTo>
                      <a:pt x="150" y="467"/>
                    </a:lnTo>
                    <a:lnTo>
                      <a:pt x="128" y="454"/>
                    </a:lnTo>
                    <a:lnTo>
                      <a:pt x="102" y="398"/>
                    </a:lnTo>
                    <a:lnTo>
                      <a:pt x="99" y="319"/>
                    </a:lnTo>
                    <a:lnTo>
                      <a:pt x="14" y="337"/>
                    </a:lnTo>
                    <a:lnTo>
                      <a:pt x="0" y="323"/>
                    </a:lnTo>
                    <a:lnTo>
                      <a:pt x="9" y="292"/>
                    </a:lnTo>
                    <a:lnTo>
                      <a:pt x="99" y="275"/>
                    </a:lnTo>
                    <a:lnTo>
                      <a:pt x="114" y="214"/>
                    </a:lnTo>
                  </a:path>
                </a:pathLst>
              </a:custGeom>
              <a:solidFill>
                <a:srgbClr val="000000"/>
              </a:solidFill>
              <a:ln w="12700" cap="rnd" cmpd="sng">
                <a:solidFill>
                  <a:srgbClr val="000000"/>
                </a:solidFill>
                <a:prstDash val="solid"/>
                <a:round/>
                <a:headEnd/>
                <a:tailEnd/>
              </a:ln>
            </p:spPr>
            <p:txBody>
              <a:bodyPr/>
              <a:lstStyle/>
              <a:p>
                <a:endParaRPr lang="en-US"/>
              </a:p>
            </p:txBody>
          </p:sp>
          <p:grpSp>
            <p:nvGrpSpPr>
              <p:cNvPr id="17418" name="Group 22"/>
              <p:cNvGrpSpPr>
                <a:grpSpLocks/>
              </p:cNvGrpSpPr>
              <p:nvPr/>
            </p:nvGrpSpPr>
            <p:grpSpPr bwMode="auto">
              <a:xfrm>
                <a:off x="2079" y="2566"/>
                <a:ext cx="653" cy="1453"/>
                <a:chOff x="2079" y="2566"/>
                <a:chExt cx="653" cy="1453"/>
              </a:xfrm>
            </p:grpSpPr>
            <p:sp>
              <p:nvSpPr>
                <p:cNvPr id="17419" name="Freeform 23"/>
                <p:cNvSpPr>
                  <a:spLocks/>
                </p:cNvSpPr>
                <p:nvPr/>
              </p:nvSpPr>
              <p:spPr bwMode="auto">
                <a:xfrm>
                  <a:off x="2314" y="2566"/>
                  <a:ext cx="175" cy="488"/>
                </a:xfrm>
                <a:custGeom>
                  <a:avLst/>
                  <a:gdLst>
                    <a:gd name="T0" fmla="*/ 102 w 175"/>
                    <a:gd name="T1" fmla="*/ 487 h 488"/>
                    <a:gd name="T2" fmla="*/ 0 w 175"/>
                    <a:gd name="T3" fmla="*/ 30 h 488"/>
                    <a:gd name="T4" fmla="*/ 19 w 175"/>
                    <a:gd name="T5" fmla="*/ 4 h 488"/>
                    <a:gd name="T6" fmla="*/ 87 w 175"/>
                    <a:gd name="T7" fmla="*/ 41 h 488"/>
                    <a:gd name="T8" fmla="*/ 154 w 175"/>
                    <a:gd name="T9" fmla="*/ 0 h 488"/>
                    <a:gd name="T10" fmla="*/ 174 w 175"/>
                    <a:gd name="T11" fmla="*/ 25 h 488"/>
                    <a:gd name="T12" fmla="*/ 102 w 175"/>
                    <a:gd name="T13" fmla="*/ 487 h 488"/>
                    <a:gd name="T14" fmla="*/ 0 60000 65536"/>
                    <a:gd name="T15" fmla="*/ 0 60000 65536"/>
                    <a:gd name="T16" fmla="*/ 0 60000 65536"/>
                    <a:gd name="T17" fmla="*/ 0 60000 65536"/>
                    <a:gd name="T18" fmla="*/ 0 60000 65536"/>
                    <a:gd name="T19" fmla="*/ 0 60000 65536"/>
                    <a:gd name="T20" fmla="*/ 0 60000 65536"/>
                    <a:gd name="T21" fmla="*/ 0 w 175"/>
                    <a:gd name="T22" fmla="*/ 0 h 488"/>
                    <a:gd name="T23" fmla="*/ 175 w 175"/>
                    <a:gd name="T24" fmla="*/ 488 h 4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 h="488">
                      <a:moveTo>
                        <a:pt x="102" y="487"/>
                      </a:moveTo>
                      <a:lnTo>
                        <a:pt x="0" y="30"/>
                      </a:lnTo>
                      <a:lnTo>
                        <a:pt x="19" y="4"/>
                      </a:lnTo>
                      <a:lnTo>
                        <a:pt x="87" y="41"/>
                      </a:lnTo>
                      <a:lnTo>
                        <a:pt x="154" y="0"/>
                      </a:lnTo>
                      <a:lnTo>
                        <a:pt x="174" y="25"/>
                      </a:lnTo>
                      <a:lnTo>
                        <a:pt x="102" y="487"/>
                      </a:lnTo>
                    </a:path>
                  </a:pathLst>
                </a:custGeom>
                <a:solidFill>
                  <a:srgbClr val="9FBFFF"/>
                </a:solidFill>
                <a:ln w="12700" cap="rnd" cmpd="sng">
                  <a:solidFill>
                    <a:srgbClr val="000000"/>
                  </a:solidFill>
                  <a:prstDash val="solid"/>
                  <a:round/>
                  <a:headEnd/>
                  <a:tailEnd/>
                </a:ln>
              </p:spPr>
              <p:txBody>
                <a:bodyPr/>
                <a:lstStyle/>
                <a:p>
                  <a:endParaRPr lang="en-US"/>
                </a:p>
              </p:txBody>
            </p:sp>
            <p:sp>
              <p:nvSpPr>
                <p:cNvPr id="17420" name="Freeform 24"/>
                <p:cNvSpPr>
                  <a:spLocks/>
                </p:cNvSpPr>
                <p:nvPr/>
              </p:nvSpPr>
              <p:spPr bwMode="auto">
                <a:xfrm>
                  <a:off x="2379" y="2604"/>
                  <a:ext cx="66" cy="440"/>
                </a:xfrm>
                <a:custGeom>
                  <a:avLst/>
                  <a:gdLst>
                    <a:gd name="T0" fmla="*/ 19 w 66"/>
                    <a:gd name="T1" fmla="*/ 0 h 440"/>
                    <a:gd name="T2" fmla="*/ 26 w 66"/>
                    <a:gd name="T3" fmla="*/ 0 h 440"/>
                    <a:gd name="T4" fmla="*/ 48 w 66"/>
                    <a:gd name="T5" fmla="*/ 31 h 440"/>
                    <a:gd name="T6" fmla="*/ 35 w 66"/>
                    <a:gd name="T7" fmla="*/ 55 h 440"/>
                    <a:gd name="T8" fmla="*/ 52 w 66"/>
                    <a:gd name="T9" fmla="*/ 112 h 440"/>
                    <a:gd name="T10" fmla="*/ 63 w 66"/>
                    <a:gd name="T11" fmla="*/ 166 h 440"/>
                    <a:gd name="T12" fmla="*/ 65 w 66"/>
                    <a:gd name="T13" fmla="*/ 228 h 440"/>
                    <a:gd name="T14" fmla="*/ 58 w 66"/>
                    <a:gd name="T15" fmla="*/ 359 h 440"/>
                    <a:gd name="T16" fmla="*/ 56 w 66"/>
                    <a:gd name="T17" fmla="*/ 437 h 440"/>
                    <a:gd name="T18" fmla="*/ 19 w 66"/>
                    <a:gd name="T19" fmla="*/ 439 h 440"/>
                    <a:gd name="T20" fmla="*/ 12 w 66"/>
                    <a:gd name="T21" fmla="*/ 357 h 440"/>
                    <a:gd name="T22" fmla="*/ 1 w 66"/>
                    <a:gd name="T23" fmla="*/ 228 h 440"/>
                    <a:gd name="T24" fmla="*/ 1 w 66"/>
                    <a:gd name="T25" fmla="*/ 167 h 440"/>
                    <a:gd name="T26" fmla="*/ 6 w 66"/>
                    <a:gd name="T27" fmla="*/ 113 h 440"/>
                    <a:gd name="T28" fmla="*/ 16 w 66"/>
                    <a:gd name="T29" fmla="*/ 56 h 440"/>
                    <a:gd name="T30" fmla="*/ 0 w 66"/>
                    <a:gd name="T31" fmla="*/ 37 h 440"/>
                    <a:gd name="T32" fmla="*/ 19 w 66"/>
                    <a:gd name="T33" fmla="*/ 0 h 4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440"/>
                    <a:gd name="T53" fmla="*/ 66 w 66"/>
                    <a:gd name="T54" fmla="*/ 440 h 4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440">
                      <a:moveTo>
                        <a:pt x="19" y="0"/>
                      </a:moveTo>
                      <a:lnTo>
                        <a:pt x="26" y="0"/>
                      </a:lnTo>
                      <a:lnTo>
                        <a:pt x="48" y="31"/>
                      </a:lnTo>
                      <a:lnTo>
                        <a:pt x="35" y="55"/>
                      </a:lnTo>
                      <a:lnTo>
                        <a:pt x="52" y="112"/>
                      </a:lnTo>
                      <a:lnTo>
                        <a:pt x="63" y="166"/>
                      </a:lnTo>
                      <a:lnTo>
                        <a:pt x="65" y="228"/>
                      </a:lnTo>
                      <a:lnTo>
                        <a:pt x="58" y="359"/>
                      </a:lnTo>
                      <a:lnTo>
                        <a:pt x="56" y="437"/>
                      </a:lnTo>
                      <a:lnTo>
                        <a:pt x="19" y="439"/>
                      </a:lnTo>
                      <a:lnTo>
                        <a:pt x="12" y="357"/>
                      </a:lnTo>
                      <a:lnTo>
                        <a:pt x="1" y="228"/>
                      </a:lnTo>
                      <a:lnTo>
                        <a:pt x="1" y="167"/>
                      </a:lnTo>
                      <a:lnTo>
                        <a:pt x="6" y="113"/>
                      </a:lnTo>
                      <a:lnTo>
                        <a:pt x="16" y="56"/>
                      </a:lnTo>
                      <a:lnTo>
                        <a:pt x="0" y="37"/>
                      </a:lnTo>
                      <a:lnTo>
                        <a:pt x="19" y="0"/>
                      </a:lnTo>
                    </a:path>
                  </a:pathLst>
                </a:custGeom>
                <a:solidFill>
                  <a:srgbClr val="001F9F"/>
                </a:solidFill>
                <a:ln w="12700" cap="rnd" cmpd="sng">
                  <a:solidFill>
                    <a:srgbClr val="000000"/>
                  </a:solidFill>
                  <a:prstDash val="solid"/>
                  <a:round/>
                  <a:headEnd/>
                  <a:tailEnd/>
                </a:ln>
              </p:spPr>
              <p:txBody>
                <a:bodyPr/>
                <a:lstStyle/>
                <a:p>
                  <a:endParaRPr lang="en-US"/>
                </a:p>
              </p:txBody>
            </p:sp>
            <p:grpSp>
              <p:nvGrpSpPr>
                <p:cNvPr id="17421" name="Group 25"/>
                <p:cNvGrpSpPr>
                  <a:grpSpLocks/>
                </p:cNvGrpSpPr>
                <p:nvPr/>
              </p:nvGrpSpPr>
              <p:grpSpPr bwMode="auto">
                <a:xfrm>
                  <a:off x="2079" y="2586"/>
                  <a:ext cx="653" cy="1433"/>
                  <a:chOff x="2079" y="2586"/>
                  <a:chExt cx="653" cy="1433"/>
                </a:xfrm>
              </p:grpSpPr>
              <p:sp>
                <p:nvSpPr>
                  <p:cNvPr id="17422" name="Freeform 26"/>
                  <p:cNvSpPr>
                    <a:spLocks/>
                  </p:cNvSpPr>
                  <p:nvPr/>
                </p:nvSpPr>
                <p:spPr bwMode="auto">
                  <a:xfrm>
                    <a:off x="2079" y="2586"/>
                    <a:ext cx="653" cy="1433"/>
                  </a:xfrm>
                  <a:custGeom>
                    <a:avLst/>
                    <a:gdLst>
                      <a:gd name="T0" fmla="*/ 238 w 653"/>
                      <a:gd name="T1" fmla="*/ 7 h 1433"/>
                      <a:gd name="T2" fmla="*/ 109 w 653"/>
                      <a:gd name="T3" fmla="*/ 70 h 1433"/>
                      <a:gd name="T4" fmla="*/ 27 w 653"/>
                      <a:gd name="T5" fmla="*/ 302 h 1433"/>
                      <a:gd name="T6" fmla="*/ 8 w 653"/>
                      <a:gd name="T7" fmla="*/ 392 h 1433"/>
                      <a:gd name="T8" fmla="*/ 0 w 653"/>
                      <a:gd name="T9" fmla="*/ 614 h 1433"/>
                      <a:gd name="T10" fmla="*/ 86 w 653"/>
                      <a:gd name="T11" fmla="*/ 613 h 1433"/>
                      <a:gd name="T12" fmla="*/ 94 w 653"/>
                      <a:gd name="T13" fmla="*/ 416 h 1433"/>
                      <a:gd name="T14" fmla="*/ 153 w 653"/>
                      <a:gd name="T15" fmla="*/ 275 h 1433"/>
                      <a:gd name="T16" fmla="*/ 160 w 653"/>
                      <a:gd name="T17" fmla="*/ 485 h 1433"/>
                      <a:gd name="T18" fmla="*/ 151 w 653"/>
                      <a:gd name="T19" fmla="*/ 711 h 1433"/>
                      <a:gd name="T20" fmla="*/ 188 w 653"/>
                      <a:gd name="T21" fmla="*/ 716 h 1433"/>
                      <a:gd name="T22" fmla="*/ 183 w 653"/>
                      <a:gd name="T23" fmla="*/ 1007 h 1433"/>
                      <a:gd name="T24" fmla="*/ 172 w 653"/>
                      <a:gd name="T25" fmla="*/ 1420 h 1433"/>
                      <a:gd name="T26" fmla="*/ 226 w 653"/>
                      <a:gd name="T27" fmla="*/ 1432 h 1433"/>
                      <a:gd name="T28" fmla="*/ 292 w 653"/>
                      <a:gd name="T29" fmla="*/ 1404 h 1433"/>
                      <a:gd name="T30" fmla="*/ 344 w 653"/>
                      <a:gd name="T31" fmla="*/ 727 h 1433"/>
                      <a:gd name="T32" fmla="*/ 363 w 653"/>
                      <a:gd name="T33" fmla="*/ 1113 h 1433"/>
                      <a:gd name="T34" fmla="*/ 377 w 653"/>
                      <a:gd name="T35" fmla="*/ 1407 h 1433"/>
                      <a:gd name="T36" fmla="*/ 450 w 653"/>
                      <a:gd name="T37" fmla="*/ 1432 h 1433"/>
                      <a:gd name="T38" fmla="*/ 510 w 653"/>
                      <a:gd name="T39" fmla="*/ 1427 h 1433"/>
                      <a:gd name="T40" fmla="*/ 489 w 653"/>
                      <a:gd name="T41" fmla="*/ 886 h 1433"/>
                      <a:gd name="T42" fmla="*/ 499 w 653"/>
                      <a:gd name="T43" fmla="*/ 711 h 1433"/>
                      <a:gd name="T44" fmla="*/ 521 w 653"/>
                      <a:gd name="T45" fmla="*/ 700 h 1433"/>
                      <a:gd name="T46" fmla="*/ 537 w 653"/>
                      <a:gd name="T47" fmla="*/ 639 h 1433"/>
                      <a:gd name="T48" fmla="*/ 542 w 653"/>
                      <a:gd name="T49" fmla="*/ 588 h 1433"/>
                      <a:gd name="T50" fmla="*/ 652 w 653"/>
                      <a:gd name="T51" fmla="*/ 462 h 1433"/>
                      <a:gd name="T52" fmla="*/ 554 w 653"/>
                      <a:gd name="T53" fmla="*/ 70 h 1433"/>
                      <a:gd name="T54" fmla="*/ 405 w 653"/>
                      <a:gd name="T55" fmla="*/ 0 h 1433"/>
                      <a:gd name="T56" fmla="*/ 336 w 653"/>
                      <a:gd name="T57" fmla="*/ 452 h 1433"/>
                      <a:gd name="T58" fmla="*/ 238 w 653"/>
                      <a:gd name="T59" fmla="*/ 7 h 143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53"/>
                      <a:gd name="T91" fmla="*/ 0 h 1433"/>
                      <a:gd name="T92" fmla="*/ 653 w 653"/>
                      <a:gd name="T93" fmla="*/ 1433 h 143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53" h="1433">
                        <a:moveTo>
                          <a:pt x="238" y="7"/>
                        </a:moveTo>
                        <a:lnTo>
                          <a:pt x="109" y="70"/>
                        </a:lnTo>
                        <a:lnTo>
                          <a:pt x="27" y="302"/>
                        </a:lnTo>
                        <a:lnTo>
                          <a:pt x="8" y="392"/>
                        </a:lnTo>
                        <a:lnTo>
                          <a:pt x="0" y="614"/>
                        </a:lnTo>
                        <a:lnTo>
                          <a:pt x="86" y="613"/>
                        </a:lnTo>
                        <a:lnTo>
                          <a:pt x="94" y="416"/>
                        </a:lnTo>
                        <a:lnTo>
                          <a:pt x="153" y="275"/>
                        </a:lnTo>
                        <a:lnTo>
                          <a:pt x="160" y="485"/>
                        </a:lnTo>
                        <a:lnTo>
                          <a:pt x="151" y="711"/>
                        </a:lnTo>
                        <a:lnTo>
                          <a:pt x="188" y="716"/>
                        </a:lnTo>
                        <a:lnTo>
                          <a:pt x="183" y="1007"/>
                        </a:lnTo>
                        <a:lnTo>
                          <a:pt x="172" y="1420"/>
                        </a:lnTo>
                        <a:lnTo>
                          <a:pt x="226" y="1432"/>
                        </a:lnTo>
                        <a:lnTo>
                          <a:pt x="292" y="1404"/>
                        </a:lnTo>
                        <a:lnTo>
                          <a:pt x="344" y="727"/>
                        </a:lnTo>
                        <a:lnTo>
                          <a:pt x="363" y="1113"/>
                        </a:lnTo>
                        <a:lnTo>
                          <a:pt x="377" y="1407"/>
                        </a:lnTo>
                        <a:lnTo>
                          <a:pt x="450" y="1432"/>
                        </a:lnTo>
                        <a:lnTo>
                          <a:pt x="510" y="1427"/>
                        </a:lnTo>
                        <a:lnTo>
                          <a:pt x="489" y="886"/>
                        </a:lnTo>
                        <a:lnTo>
                          <a:pt x="499" y="711"/>
                        </a:lnTo>
                        <a:lnTo>
                          <a:pt x="521" y="700"/>
                        </a:lnTo>
                        <a:lnTo>
                          <a:pt x="537" y="639"/>
                        </a:lnTo>
                        <a:lnTo>
                          <a:pt x="542" y="588"/>
                        </a:lnTo>
                        <a:lnTo>
                          <a:pt x="652" y="462"/>
                        </a:lnTo>
                        <a:lnTo>
                          <a:pt x="554" y="70"/>
                        </a:lnTo>
                        <a:lnTo>
                          <a:pt x="405" y="0"/>
                        </a:lnTo>
                        <a:lnTo>
                          <a:pt x="336" y="452"/>
                        </a:lnTo>
                        <a:lnTo>
                          <a:pt x="238" y="7"/>
                        </a:lnTo>
                      </a:path>
                    </a:pathLst>
                  </a:custGeom>
                  <a:solidFill>
                    <a:srgbClr val="000080"/>
                  </a:solidFill>
                  <a:ln w="12700" cap="rnd" cmpd="sng">
                    <a:solidFill>
                      <a:srgbClr val="000000"/>
                    </a:solidFill>
                    <a:prstDash val="solid"/>
                    <a:round/>
                    <a:headEnd/>
                    <a:tailEnd/>
                  </a:ln>
                </p:spPr>
                <p:txBody>
                  <a:bodyPr/>
                  <a:lstStyle/>
                  <a:p>
                    <a:endParaRPr lang="en-US"/>
                  </a:p>
                </p:txBody>
              </p:sp>
              <p:grpSp>
                <p:nvGrpSpPr>
                  <p:cNvPr id="17423" name="Group 27"/>
                  <p:cNvGrpSpPr>
                    <a:grpSpLocks/>
                  </p:cNvGrpSpPr>
                  <p:nvPr/>
                </p:nvGrpSpPr>
                <p:grpSpPr bwMode="auto">
                  <a:xfrm>
                    <a:off x="2415" y="3080"/>
                    <a:ext cx="19" cy="70"/>
                    <a:chOff x="2415" y="3080"/>
                    <a:chExt cx="19" cy="70"/>
                  </a:xfrm>
                </p:grpSpPr>
                <p:sp>
                  <p:nvSpPr>
                    <p:cNvPr id="17424" name="Oval 28"/>
                    <p:cNvSpPr>
                      <a:spLocks noChangeArrowheads="1"/>
                    </p:cNvSpPr>
                    <p:nvPr/>
                  </p:nvSpPr>
                  <p:spPr bwMode="auto">
                    <a:xfrm>
                      <a:off x="2415" y="3080"/>
                      <a:ext cx="19" cy="19"/>
                    </a:xfrm>
                    <a:prstGeom prst="ellipse">
                      <a:avLst/>
                    </a:prstGeom>
                    <a:solidFill>
                      <a:srgbClr val="000000"/>
                    </a:solidFill>
                    <a:ln w="12700">
                      <a:solidFill>
                        <a:srgbClr val="000000"/>
                      </a:solidFill>
                      <a:round/>
                      <a:headEnd/>
                      <a:tailEnd/>
                    </a:ln>
                  </p:spPr>
                  <p:txBody>
                    <a:bodyPr wrap="none" anchor="ctr"/>
                    <a:lstStyle/>
                    <a:p>
                      <a:endParaRPr lang="en-US"/>
                    </a:p>
                  </p:txBody>
                </p:sp>
                <p:sp>
                  <p:nvSpPr>
                    <p:cNvPr id="17425" name="Oval 29"/>
                    <p:cNvSpPr>
                      <a:spLocks noChangeArrowheads="1"/>
                    </p:cNvSpPr>
                    <p:nvPr/>
                  </p:nvSpPr>
                  <p:spPr bwMode="auto">
                    <a:xfrm>
                      <a:off x="2415" y="3127"/>
                      <a:ext cx="19" cy="23"/>
                    </a:xfrm>
                    <a:prstGeom prst="ellipse">
                      <a:avLst/>
                    </a:prstGeom>
                    <a:solidFill>
                      <a:srgbClr val="000000"/>
                    </a:solidFill>
                    <a:ln w="12700">
                      <a:solidFill>
                        <a:srgbClr val="000000"/>
                      </a:solidFill>
                      <a:round/>
                      <a:headEnd/>
                      <a:tailEnd/>
                    </a:ln>
                  </p:spPr>
                  <p:txBody>
                    <a:bodyPr wrap="none" anchor="ctr"/>
                    <a:lstStyle/>
                    <a:p>
                      <a:endParaRPr lang="en-US"/>
                    </a:p>
                  </p:txBody>
                </p:sp>
              </p:grpSp>
            </p:grpSp>
          </p:grpSp>
        </p:grpSp>
      </p:gr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1219200" y="533400"/>
            <a:ext cx="7239000" cy="1104900"/>
          </a:xfrm>
        </p:spPr>
        <p:txBody>
          <a:bodyPr lIns="92075" tIns="46038" rIns="92075" bIns="46038" anchor="b"/>
          <a:lstStyle/>
          <a:p>
            <a:pPr eaLnBrk="1" hangingPunct="1">
              <a:defRPr/>
            </a:pPr>
            <a:r>
              <a:rPr lang="en-US" smtClean="0"/>
              <a:t>Scholarship Searches</a:t>
            </a:r>
            <a:br>
              <a:rPr lang="en-US" smtClean="0"/>
            </a:br>
            <a:r>
              <a:rPr lang="en-US" sz="3600" i="1" smtClean="0"/>
              <a:t>“Billions of Dollars Unclaimed . . .”</a:t>
            </a:r>
          </a:p>
        </p:txBody>
      </p:sp>
      <p:sp>
        <p:nvSpPr>
          <p:cNvPr id="38915" name="Rectangle 3"/>
          <p:cNvSpPr>
            <a:spLocks noGrp="1" noRot="1" noChangeArrowheads="1"/>
          </p:cNvSpPr>
          <p:nvPr>
            <p:ph type="body" idx="1"/>
          </p:nvPr>
        </p:nvSpPr>
        <p:spPr>
          <a:xfrm>
            <a:off x="776288" y="1903413"/>
            <a:ext cx="7275512" cy="4089400"/>
          </a:xfrm>
        </p:spPr>
        <p:txBody>
          <a:bodyPr lIns="92075" tIns="46038" rIns="92075" bIns="46038"/>
          <a:lstStyle/>
          <a:p>
            <a:pPr marL="0" indent="0" defTabSz="458788" eaLnBrk="1" hangingPunct="1">
              <a:defRPr/>
            </a:pPr>
            <a:r>
              <a:rPr lang="en-US" smtClean="0"/>
              <a:t>Several warning signs of a possible scam</a:t>
            </a:r>
          </a:p>
          <a:p>
            <a:pPr marL="220663" lvl="1" indent="-103188" defTabSz="458788" eaLnBrk="1" hangingPunct="1">
              <a:lnSpc>
                <a:spcPct val="160000"/>
              </a:lnSpc>
              <a:defRPr/>
            </a:pPr>
            <a:r>
              <a:rPr lang="en-US" smtClean="0"/>
              <a:t>Guaranteed winnings</a:t>
            </a:r>
          </a:p>
          <a:p>
            <a:pPr marL="220663" lvl="1" indent="-103188" defTabSz="458788" eaLnBrk="1" hangingPunct="1">
              <a:lnSpc>
                <a:spcPct val="160000"/>
              </a:lnSpc>
              <a:defRPr/>
            </a:pPr>
            <a:r>
              <a:rPr lang="en-US" smtClean="0"/>
              <a:t>‘Free seminars’ on financial aid</a:t>
            </a:r>
          </a:p>
          <a:p>
            <a:pPr marL="220663" lvl="1" indent="-103188" defTabSz="458788" eaLnBrk="1" hangingPunct="1">
              <a:lnSpc>
                <a:spcPct val="160000"/>
              </a:lnSpc>
              <a:defRPr/>
            </a:pPr>
            <a:r>
              <a:rPr lang="en-US" smtClean="0"/>
              <a:t>1-900 telephone numbers</a:t>
            </a:r>
          </a:p>
        </p:txBody>
      </p:sp>
      <p:sp>
        <p:nvSpPr>
          <p:cNvPr id="18436" name="Rectangle 4"/>
          <p:cNvSpPr>
            <a:spLocks noChangeArrowheads="1"/>
          </p:cNvSpPr>
          <p:nvPr/>
        </p:nvSpPr>
        <p:spPr bwMode="auto">
          <a:xfrm>
            <a:off x="1676400" y="5181600"/>
            <a:ext cx="5181600" cy="762000"/>
          </a:xfrm>
          <a:prstGeom prst="rect">
            <a:avLst/>
          </a:prstGeom>
          <a:noFill/>
          <a:ln w="9525">
            <a:noFill/>
            <a:miter lim="800000"/>
            <a:headEnd/>
            <a:tailEnd/>
          </a:ln>
        </p:spPr>
        <p:txBody>
          <a:bodyPr lIns="92075" tIns="46038" rIns="92075" bIns="46038">
            <a:spAutoFit/>
          </a:bodyPr>
          <a:lstStyle/>
          <a:p>
            <a:pPr>
              <a:spcBef>
                <a:spcPct val="50000"/>
              </a:spcBef>
            </a:pPr>
            <a:r>
              <a:rPr lang="en-US" sz="2200" b="1">
                <a:latin typeface="Times New Roman" charset="0"/>
              </a:rPr>
              <a:t>CAUTION:</a:t>
            </a:r>
            <a:r>
              <a:rPr lang="en-US" sz="2200">
                <a:latin typeface="Times New Roman" charset="0"/>
              </a:rPr>
              <a:t>  </a:t>
            </a:r>
            <a:r>
              <a:rPr lang="en-US" sz="2200" i="1">
                <a:latin typeface="Times New Roman" charset="0"/>
              </a:rPr>
              <a:t>As a general rule, if you must pay money to get money, it might be a scam.</a:t>
            </a:r>
          </a:p>
        </p:txBody>
      </p:sp>
      <p:grpSp>
        <p:nvGrpSpPr>
          <p:cNvPr id="18437" name="Group 5"/>
          <p:cNvGrpSpPr>
            <a:grpSpLocks/>
          </p:cNvGrpSpPr>
          <p:nvPr/>
        </p:nvGrpSpPr>
        <p:grpSpPr bwMode="auto">
          <a:xfrm>
            <a:off x="7097713" y="2362200"/>
            <a:ext cx="1830387" cy="3470275"/>
            <a:chOff x="4471" y="1488"/>
            <a:chExt cx="1153" cy="2186"/>
          </a:xfrm>
        </p:grpSpPr>
        <p:grpSp>
          <p:nvGrpSpPr>
            <p:cNvPr id="18438" name="Group 6"/>
            <p:cNvGrpSpPr>
              <a:grpSpLocks/>
            </p:cNvGrpSpPr>
            <p:nvPr/>
          </p:nvGrpSpPr>
          <p:grpSpPr bwMode="auto">
            <a:xfrm>
              <a:off x="4567" y="2147"/>
              <a:ext cx="1057" cy="1527"/>
              <a:chOff x="4567" y="2147"/>
              <a:chExt cx="1057" cy="1527"/>
            </a:xfrm>
          </p:grpSpPr>
          <p:sp>
            <p:nvSpPr>
              <p:cNvPr id="18455" name="Freeform 7"/>
              <p:cNvSpPr>
                <a:spLocks/>
              </p:cNvSpPr>
              <p:nvPr/>
            </p:nvSpPr>
            <p:spPr bwMode="auto">
              <a:xfrm>
                <a:off x="5212" y="2147"/>
                <a:ext cx="364" cy="307"/>
              </a:xfrm>
              <a:custGeom>
                <a:avLst/>
                <a:gdLst>
                  <a:gd name="T0" fmla="*/ 105 w 364"/>
                  <a:gd name="T1" fmla="*/ 101 h 307"/>
                  <a:gd name="T2" fmla="*/ 158 w 364"/>
                  <a:gd name="T3" fmla="*/ 54 h 307"/>
                  <a:gd name="T4" fmla="*/ 204 w 364"/>
                  <a:gd name="T5" fmla="*/ 20 h 307"/>
                  <a:gd name="T6" fmla="*/ 239 w 364"/>
                  <a:gd name="T7" fmla="*/ 2 h 307"/>
                  <a:gd name="T8" fmla="*/ 283 w 364"/>
                  <a:gd name="T9" fmla="*/ 0 h 307"/>
                  <a:gd name="T10" fmla="*/ 323 w 364"/>
                  <a:gd name="T11" fmla="*/ 14 h 307"/>
                  <a:gd name="T12" fmla="*/ 358 w 364"/>
                  <a:gd name="T13" fmla="*/ 66 h 307"/>
                  <a:gd name="T14" fmla="*/ 363 w 364"/>
                  <a:gd name="T15" fmla="*/ 109 h 307"/>
                  <a:gd name="T16" fmla="*/ 345 w 364"/>
                  <a:gd name="T17" fmla="*/ 161 h 307"/>
                  <a:gd name="T18" fmla="*/ 319 w 364"/>
                  <a:gd name="T19" fmla="*/ 214 h 307"/>
                  <a:gd name="T20" fmla="*/ 277 w 364"/>
                  <a:gd name="T21" fmla="*/ 258 h 307"/>
                  <a:gd name="T22" fmla="*/ 233 w 364"/>
                  <a:gd name="T23" fmla="*/ 288 h 307"/>
                  <a:gd name="T24" fmla="*/ 197 w 364"/>
                  <a:gd name="T25" fmla="*/ 306 h 307"/>
                  <a:gd name="T26" fmla="*/ 160 w 364"/>
                  <a:gd name="T27" fmla="*/ 306 h 307"/>
                  <a:gd name="T28" fmla="*/ 114 w 364"/>
                  <a:gd name="T29" fmla="*/ 303 h 307"/>
                  <a:gd name="T30" fmla="*/ 85 w 364"/>
                  <a:gd name="T31" fmla="*/ 268 h 307"/>
                  <a:gd name="T32" fmla="*/ 73 w 364"/>
                  <a:gd name="T33" fmla="*/ 228 h 307"/>
                  <a:gd name="T34" fmla="*/ 73 w 364"/>
                  <a:gd name="T35" fmla="*/ 175 h 307"/>
                  <a:gd name="T36" fmla="*/ 88 w 364"/>
                  <a:gd name="T37" fmla="*/ 143 h 307"/>
                  <a:gd name="T38" fmla="*/ 55 w 364"/>
                  <a:gd name="T39" fmla="*/ 139 h 307"/>
                  <a:gd name="T40" fmla="*/ 29 w 364"/>
                  <a:gd name="T41" fmla="*/ 145 h 307"/>
                  <a:gd name="T42" fmla="*/ 2 w 364"/>
                  <a:gd name="T43" fmla="*/ 149 h 307"/>
                  <a:gd name="T44" fmla="*/ 0 w 364"/>
                  <a:gd name="T45" fmla="*/ 125 h 307"/>
                  <a:gd name="T46" fmla="*/ 9 w 364"/>
                  <a:gd name="T47" fmla="*/ 115 h 307"/>
                  <a:gd name="T48" fmla="*/ 99 w 364"/>
                  <a:gd name="T49" fmla="*/ 113 h 307"/>
                  <a:gd name="T50" fmla="*/ 105 w 364"/>
                  <a:gd name="T51" fmla="*/ 101 h 30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4"/>
                  <a:gd name="T79" fmla="*/ 0 h 307"/>
                  <a:gd name="T80" fmla="*/ 364 w 364"/>
                  <a:gd name="T81" fmla="*/ 307 h 30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4" h="307">
                    <a:moveTo>
                      <a:pt x="105" y="101"/>
                    </a:moveTo>
                    <a:lnTo>
                      <a:pt x="158" y="54"/>
                    </a:lnTo>
                    <a:lnTo>
                      <a:pt x="204" y="20"/>
                    </a:lnTo>
                    <a:lnTo>
                      <a:pt x="239" y="2"/>
                    </a:lnTo>
                    <a:lnTo>
                      <a:pt x="283" y="0"/>
                    </a:lnTo>
                    <a:lnTo>
                      <a:pt x="323" y="14"/>
                    </a:lnTo>
                    <a:lnTo>
                      <a:pt x="358" y="66"/>
                    </a:lnTo>
                    <a:lnTo>
                      <a:pt x="363" y="109"/>
                    </a:lnTo>
                    <a:lnTo>
                      <a:pt x="345" y="161"/>
                    </a:lnTo>
                    <a:lnTo>
                      <a:pt x="319" y="214"/>
                    </a:lnTo>
                    <a:lnTo>
                      <a:pt x="277" y="258"/>
                    </a:lnTo>
                    <a:lnTo>
                      <a:pt x="233" y="288"/>
                    </a:lnTo>
                    <a:lnTo>
                      <a:pt x="197" y="306"/>
                    </a:lnTo>
                    <a:lnTo>
                      <a:pt x="160" y="306"/>
                    </a:lnTo>
                    <a:lnTo>
                      <a:pt x="114" y="303"/>
                    </a:lnTo>
                    <a:lnTo>
                      <a:pt x="85" y="268"/>
                    </a:lnTo>
                    <a:lnTo>
                      <a:pt x="73" y="228"/>
                    </a:lnTo>
                    <a:lnTo>
                      <a:pt x="73" y="175"/>
                    </a:lnTo>
                    <a:lnTo>
                      <a:pt x="88" y="143"/>
                    </a:lnTo>
                    <a:lnTo>
                      <a:pt x="55" y="139"/>
                    </a:lnTo>
                    <a:lnTo>
                      <a:pt x="29" y="145"/>
                    </a:lnTo>
                    <a:lnTo>
                      <a:pt x="2" y="149"/>
                    </a:lnTo>
                    <a:lnTo>
                      <a:pt x="0" y="125"/>
                    </a:lnTo>
                    <a:lnTo>
                      <a:pt x="9" y="115"/>
                    </a:lnTo>
                    <a:lnTo>
                      <a:pt x="99" y="113"/>
                    </a:lnTo>
                    <a:lnTo>
                      <a:pt x="105" y="101"/>
                    </a:lnTo>
                  </a:path>
                </a:pathLst>
              </a:custGeom>
              <a:solidFill>
                <a:srgbClr val="000000"/>
              </a:solidFill>
              <a:ln w="9525" cap="rnd">
                <a:noFill/>
                <a:round/>
                <a:headEnd/>
                <a:tailEnd/>
              </a:ln>
            </p:spPr>
            <p:txBody>
              <a:bodyPr/>
              <a:lstStyle/>
              <a:p>
                <a:endParaRPr lang="en-US"/>
              </a:p>
            </p:txBody>
          </p:sp>
          <p:sp>
            <p:nvSpPr>
              <p:cNvPr id="18456" name="Freeform 8"/>
              <p:cNvSpPr>
                <a:spLocks/>
              </p:cNvSpPr>
              <p:nvPr/>
            </p:nvSpPr>
            <p:spPr bwMode="auto">
              <a:xfrm>
                <a:off x="4567" y="2426"/>
                <a:ext cx="726" cy="159"/>
              </a:xfrm>
              <a:custGeom>
                <a:avLst/>
                <a:gdLst>
                  <a:gd name="T0" fmla="*/ 546 w 726"/>
                  <a:gd name="T1" fmla="*/ 75 h 159"/>
                  <a:gd name="T2" fmla="*/ 616 w 726"/>
                  <a:gd name="T3" fmla="*/ 57 h 159"/>
                  <a:gd name="T4" fmla="*/ 675 w 726"/>
                  <a:gd name="T5" fmla="*/ 51 h 159"/>
                  <a:gd name="T6" fmla="*/ 715 w 726"/>
                  <a:gd name="T7" fmla="*/ 59 h 159"/>
                  <a:gd name="T8" fmla="*/ 725 w 726"/>
                  <a:gd name="T9" fmla="*/ 80 h 159"/>
                  <a:gd name="T10" fmla="*/ 709 w 726"/>
                  <a:gd name="T11" fmla="*/ 100 h 159"/>
                  <a:gd name="T12" fmla="*/ 675 w 726"/>
                  <a:gd name="T13" fmla="*/ 112 h 159"/>
                  <a:gd name="T14" fmla="*/ 623 w 726"/>
                  <a:gd name="T15" fmla="*/ 112 h 159"/>
                  <a:gd name="T16" fmla="*/ 544 w 726"/>
                  <a:gd name="T17" fmla="*/ 124 h 159"/>
                  <a:gd name="T18" fmla="*/ 427 w 726"/>
                  <a:gd name="T19" fmla="*/ 148 h 159"/>
                  <a:gd name="T20" fmla="*/ 366 w 726"/>
                  <a:gd name="T21" fmla="*/ 158 h 159"/>
                  <a:gd name="T22" fmla="*/ 287 w 726"/>
                  <a:gd name="T23" fmla="*/ 158 h 159"/>
                  <a:gd name="T24" fmla="*/ 221 w 726"/>
                  <a:gd name="T25" fmla="*/ 146 h 159"/>
                  <a:gd name="T26" fmla="*/ 135 w 726"/>
                  <a:gd name="T27" fmla="*/ 116 h 159"/>
                  <a:gd name="T28" fmla="*/ 89 w 726"/>
                  <a:gd name="T29" fmla="*/ 98 h 159"/>
                  <a:gd name="T30" fmla="*/ 71 w 726"/>
                  <a:gd name="T31" fmla="*/ 106 h 159"/>
                  <a:gd name="T32" fmla="*/ 59 w 726"/>
                  <a:gd name="T33" fmla="*/ 98 h 159"/>
                  <a:gd name="T34" fmla="*/ 71 w 726"/>
                  <a:gd name="T35" fmla="*/ 77 h 159"/>
                  <a:gd name="T36" fmla="*/ 76 w 726"/>
                  <a:gd name="T37" fmla="*/ 69 h 159"/>
                  <a:gd name="T38" fmla="*/ 71 w 726"/>
                  <a:gd name="T39" fmla="*/ 53 h 159"/>
                  <a:gd name="T40" fmla="*/ 56 w 726"/>
                  <a:gd name="T41" fmla="*/ 41 h 159"/>
                  <a:gd name="T42" fmla="*/ 32 w 726"/>
                  <a:gd name="T43" fmla="*/ 47 h 159"/>
                  <a:gd name="T44" fmla="*/ 29 w 726"/>
                  <a:gd name="T45" fmla="*/ 75 h 159"/>
                  <a:gd name="T46" fmla="*/ 23 w 726"/>
                  <a:gd name="T47" fmla="*/ 89 h 159"/>
                  <a:gd name="T48" fmla="*/ 11 w 726"/>
                  <a:gd name="T49" fmla="*/ 77 h 159"/>
                  <a:gd name="T50" fmla="*/ 0 w 726"/>
                  <a:gd name="T51" fmla="*/ 63 h 159"/>
                  <a:gd name="T52" fmla="*/ 3 w 726"/>
                  <a:gd name="T53" fmla="*/ 35 h 159"/>
                  <a:gd name="T54" fmla="*/ 19 w 726"/>
                  <a:gd name="T55" fmla="*/ 11 h 159"/>
                  <a:gd name="T56" fmla="*/ 43 w 726"/>
                  <a:gd name="T57" fmla="*/ 0 h 159"/>
                  <a:gd name="T58" fmla="*/ 71 w 726"/>
                  <a:gd name="T59" fmla="*/ 5 h 159"/>
                  <a:gd name="T60" fmla="*/ 102 w 726"/>
                  <a:gd name="T61" fmla="*/ 35 h 159"/>
                  <a:gd name="T62" fmla="*/ 116 w 726"/>
                  <a:gd name="T63" fmla="*/ 57 h 159"/>
                  <a:gd name="T64" fmla="*/ 150 w 726"/>
                  <a:gd name="T65" fmla="*/ 82 h 159"/>
                  <a:gd name="T66" fmla="*/ 201 w 726"/>
                  <a:gd name="T67" fmla="*/ 106 h 159"/>
                  <a:gd name="T68" fmla="*/ 274 w 726"/>
                  <a:gd name="T69" fmla="*/ 124 h 159"/>
                  <a:gd name="T70" fmla="*/ 366 w 726"/>
                  <a:gd name="T71" fmla="*/ 123 h 159"/>
                  <a:gd name="T72" fmla="*/ 445 w 726"/>
                  <a:gd name="T73" fmla="*/ 112 h 159"/>
                  <a:gd name="T74" fmla="*/ 498 w 726"/>
                  <a:gd name="T75" fmla="*/ 93 h 159"/>
                  <a:gd name="T76" fmla="*/ 546 w 726"/>
                  <a:gd name="T77" fmla="*/ 75 h 15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26"/>
                  <a:gd name="T118" fmla="*/ 0 h 159"/>
                  <a:gd name="T119" fmla="*/ 726 w 726"/>
                  <a:gd name="T120" fmla="*/ 159 h 15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26" h="159">
                    <a:moveTo>
                      <a:pt x="546" y="75"/>
                    </a:moveTo>
                    <a:lnTo>
                      <a:pt x="616" y="57"/>
                    </a:lnTo>
                    <a:lnTo>
                      <a:pt x="675" y="51"/>
                    </a:lnTo>
                    <a:lnTo>
                      <a:pt x="715" y="59"/>
                    </a:lnTo>
                    <a:lnTo>
                      <a:pt x="725" y="80"/>
                    </a:lnTo>
                    <a:lnTo>
                      <a:pt x="709" y="100"/>
                    </a:lnTo>
                    <a:lnTo>
                      <a:pt x="675" y="112"/>
                    </a:lnTo>
                    <a:lnTo>
                      <a:pt x="623" y="112"/>
                    </a:lnTo>
                    <a:lnTo>
                      <a:pt x="544" y="124"/>
                    </a:lnTo>
                    <a:lnTo>
                      <a:pt x="427" y="148"/>
                    </a:lnTo>
                    <a:lnTo>
                      <a:pt x="366" y="158"/>
                    </a:lnTo>
                    <a:lnTo>
                      <a:pt x="287" y="158"/>
                    </a:lnTo>
                    <a:lnTo>
                      <a:pt x="221" y="146"/>
                    </a:lnTo>
                    <a:lnTo>
                      <a:pt x="135" y="116"/>
                    </a:lnTo>
                    <a:lnTo>
                      <a:pt x="89" y="98"/>
                    </a:lnTo>
                    <a:lnTo>
                      <a:pt x="71" y="106"/>
                    </a:lnTo>
                    <a:lnTo>
                      <a:pt x="59" y="98"/>
                    </a:lnTo>
                    <a:lnTo>
                      <a:pt x="71" y="77"/>
                    </a:lnTo>
                    <a:lnTo>
                      <a:pt x="76" y="69"/>
                    </a:lnTo>
                    <a:lnTo>
                      <a:pt x="71" y="53"/>
                    </a:lnTo>
                    <a:lnTo>
                      <a:pt x="56" y="41"/>
                    </a:lnTo>
                    <a:lnTo>
                      <a:pt x="32" y="47"/>
                    </a:lnTo>
                    <a:lnTo>
                      <a:pt x="29" y="75"/>
                    </a:lnTo>
                    <a:lnTo>
                      <a:pt x="23" y="89"/>
                    </a:lnTo>
                    <a:lnTo>
                      <a:pt x="11" y="77"/>
                    </a:lnTo>
                    <a:lnTo>
                      <a:pt x="0" y="63"/>
                    </a:lnTo>
                    <a:lnTo>
                      <a:pt x="3" y="35"/>
                    </a:lnTo>
                    <a:lnTo>
                      <a:pt x="19" y="11"/>
                    </a:lnTo>
                    <a:lnTo>
                      <a:pt x="43" y="0"/>
                    </a:lnTo>
                    <a:lnTo>
                      <a:pt x="71" y="5"/>
                    </a:lnTo>
                    <a:lnTo>
                      <a:pt x="102" y="35"/>
                    </a:lnTo>
                    <a:lnTo>
                      <a:pt x="116" y="57"/>
                    </a:lnTo>
                    <a:lnTo>
                      <a:pt x="150" y="82"/>
                    </a:lnTo>
                    <a:lnTo>
                      <a:pt x="201" y="106"/>
                    </a:lnTo>
                    <a:lnTo>
                      <a:pt x="274" y="124"/>
                    </a:lnTo>
                    <a:lnTo>
                      <a:pt x="366" y="123"/>
                    </a:lnTo>
                    <a:lnTo>
                      <a:pt x="445" y="112"/>
                    </a:lnTo>
                    <a:lnTo>
                      <a:pt x="498" y="93"/>
                    </a:lnTo>
                    <a:lnTo>
                      <a:pt x="546" y="75"/>
                    </a:lnTo>
                  </a:path>
                </a:pathLst>
              </a:custGeom>
              <a:solidFill>
                <a:srgbClr val="000000"/>
              </a:solidFill>
              <a:ln w="9525" cap="rnd">
                <a:noFill/>
                <a:round/>
                <a:headEnd/>
                <a:tailEnd/>
              </a:ln>
            </p:spPr>
            <p:txBody>
              <a:bodyPr/>
              <a:lstStyle/>
              <a:p>
                <a:endParaRPr lang="en-US"/>
              </a:p>
            </p:txBody>
          </p:sp>
          <p:sp>
            <p:nvSpPr>
              <p:cNvPr id="18457" name="Freeform 9"/>
              <p:cNvSpPr>
                <a:spLocks/>
              </p:cNvSpPr>
              <p:nvPr/>
            </p:nvSpPr>
            <p:spPr bwMode="auto">
              <a:xfrm>
                <a:off x="5370" y="2506"/>
                <a:ext cx="254" cy="621"/>
              </a:xfrm>
              <a:custGeom>
                <a:avLst/>
                <a:gdLst>
                  <a:gd name="T0" fmla="*/ 92 w 254"/>
                  <a:gd name="T1" fmla="*/ 35 h 621"/>
                  <a:gd name="T2" fmla="*/ 60 w 254"/>
                  <a:gd name="T3" fmla="*/ 6 h 621"/>
                  <a:gd name="T4" fmla="*/ 21 w 254"/>
                  <a:gd name="T5" fmla="*/ 0 h 621"/>
                  <a:gd name="T6" fmla="*/ 0 w 254"/>
                  <a:gd name="T7" fmla="*/ 32 h 621"/>
                  <a:gd name="T8" fmla="*/ 6 w 254"/>
                  <a:gd name="T9" fmla="*/ 50 h 621"/>
                  <a:gd name="T10" fmla="*/ 48 w 254"/>
                  <a:gd name="T11" fmla="*/ 73 h 621"/>
                  <a:gd name="T12" fmla="*/ 125 w 254"/>
                  <a:gd name="T13" fmla="*/ 128 h 621"/>
                  <a:gd name="T14" fmla="*/ 167 w 254"/>
                  <a:gd name="T15" fmla="*/ 179 h 621"/>
                  <a:gd name="T16" fmla="*/ 199 w 254"/>
                  <a:gd name="T17" fmla="*/ 235 h 621"/>
                  <a:gd name="T18" fmla="*/ 199 w 254"/>
                  <a:gd name="T19" fmla="*/ 282 h 621"/>
                  <a:gd name="T20" fmla="*/ 164 w 254"/>
                  <a:gd name="T21" fmla="*/ 320 h 621"/>
                  <a:gd name="T22" fmla="*/ 125 w 254"/>
                  <a:gd name="T23" fmla="*/ 348 h 621"/>
                  <a:gd name="T24" fmla="*/ 81 w 254"/>
                  <a:gd name="T25" fmla="*/ 384 h 621"/>
                  <a:gd name="T26" fmla="*/ 32 w 254"/>
                  <a:gd name="T27" fmla="*/ 426 h 621"/>
                  <a:gd name="T28" fmla="*/ 12 w 254"/>
                  <a:gd name="T29" fmla="*/ 482 h 621"/>
                  <a:gd name="T30" fmla="*/ 41 w 254"/>
                  <a:gd name="T31" fmla="*/ 542 h 621"/>
                  <a:gd name="T32" fmla="*/ 34 w 254"/>
                  <a:gd name="T33" fmla="*/ 587 h 621"/>
                  <a:gd name="T34" fmla="*/ 21 w 254"/>
                  <a:gd name="T35" fmla="*/ 606 h 621"/>
                  <a:gd name="T36" fmla="*/ 34 w 254"/>
                  <a:gd name="T37" fmla="*/ 613 h 621"/>
                  <a:gd name="T38" fmla="*/ 59 w 254"/>
                  <a:gd name="T39" fmla="*/ 620 h 621"/>
                  <a:gd name="T40" fmla="*/ 71 w 254"/>
                  <a:gd name="T41" fmla="*/ 584 h 621"/>
                  <a:gd name="T42" fmla="*/ 74 w 254"/>
                  <a:gd name="T43" fmla="*/ 546 h 621"/>
                  <a:gd name="T44" fmla="*/ 59 w 254"/>
                  <a:gd name="T45" fmla="*/ 504 h 621"/>
                  <a:gd name="T46" fmla="*/ 34 w 254"/>
                  <a:gd name="T47" fmla="*/ 482 h 621"/>
                  <a:gd name="T48" fmla="*/ 39 w 254"/>
                  <a:gd name="T49" fmla="*/ 449 h 621"/>
                  <a:gd name="T50" fmla="*/ 94 w 254"/>
                  <a:gd name="T51" fmla="*/ 407 h 621"/>
                  <a:gd name="T52" fmla="*/ 164 w 254"/>
                  <a:gd name="T53" fmla="*/ 362 h 621"/>
                  <a:gd name="T54" fmla="*/ 223 w 254"/>
                  <a:gd name="T55" fmla="*/ 320 h 621"/>
                  <a:gd name="T56" fmla="*/ 250 w 254"/>
                  <a:gd name="T57" fmla="*/ 290 h 621"/>
                  <a:gd name="T58" fmla="*/ 253 w 254"/>
                  <a:gd name="T59" fmla="*/ 253 h 621"/>
                  <a:gd name="T60" fmla="*/ 239 w 254"/>
                  <a:gd name="T61" fmla="*/ 217 h 621"/>
                  <a:gd name="T62" fmla="*/ 211 w 254"/>
                  <a:gd name="T63" fmla="*/ 173 h 621"/>
                  <a:gd name="T64" fmla="*/ 178 w 254"/>
                  <a:gd name="T65" fmla="*/ 131 h 621"/>
                  <a:gd name="T66" fmla="*/ 146 w 254"/>
                  <a:gd name="T67" fmla="*/ 95 h 621"/>
                  <a:gd name="T68" fmla="*/ 118 w 254"/>
                  <a:gd name="T69" fmla="*/ 62 h 621"/>
                  <a:gd name="T70" fmla="*/ 92 w 254"/>
                  <a:gd name="T71" fmla="*/ 35 h 6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4"/>
                  <a:gd name="T109" fmla="*/ 0 h 621"/>
                  <a:gd name="T110" fmla="*/ 254 w 254"/>
                  <a:gd name="T111" fmla="*/ 621 h 6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4" h="621">
                    <a:moveTo>
                      <a:pt x="92" y="35"/>
                    </a:moveTo>
                    <a:lnTo>
                      <a:pt x="60" y="6"/>
                    </a:lnTo>
                    <a:lnTo>
                      <a:pt x="21" y="0"/>
                    </a:lnTo>
                    <a:lnTo>
                      <a:pt x="0" y="32"/>
                    </a:lnTo>
                    <a:lnTo>
                      <a:pt x="6" y="50"/>
                    </a:lnTo>
                    <a:lnTo>
                      <a:pt x="48" y="73"/>
                    </a:lnTo>
                    <a:lnTo>
                      <a:pt x="125" y="128"/>
                    </a:lnTo>
                    <a:lnTo>
                      <a:pt x="167" y="179"/>
                    </a:lnTo>
                    <a:lnTo>
                      <a:pt x="199" y="235"/>
                    </a:lnTo>
                    <a:lnTo>
                      <a:pt x="199" y="282"/>
                    </a:lnTo>
                    <a:lnTo>
                      <a:pt x="164" y="320"/>
                    </a:lnTo>
                    <a:lnTo>
                      <a:pt x="125" y="348"/>
                    </a:lnTo>
                    <a:lnTo>
                      <a:pt x="81" y="384"/>
                    </a:lnTo>
                    <a:lnTo>
                      <a:pt x="32" y="426"/>
                    </a:lnTo>
                    <a:lnTo>
                      <a:pt x="12" y="482"/>
                    </a:lnTo>
                    <a:lnTo>
                      <a:pt x="41" y="542"/>
                    </a:lnTo>
                    <a:lnTo>
                      <a:pt x="34" y="587"/>
                    </a:lnTo>
                    <a:lnTo>
                      <a:pt x="21" y="606"/>
                    </a:lnTo>
                    <a:lnTo>
                      <a:pt x="34" y="613"/>
                    </a:lnTo>
                    <a:lnTo>
                      <a:pt x="59" y="620"/>
                    </a:lnTo>
                    <a:lnTo>
                      <a:pt x="71" y="584"/>
                    </a:lnTo>
                    <a:lnTo>
                      <a:pt x="74" y="546"/>
                    </a:lnTo>
                    <a:lnTo>
                      <a:pt x="59" y="504"/>
                    </a:lnTo>
                    <a:lnTo>
                      <a:pt x="34" y="482"/>
                    </a:lnTo>
                    <a:lnTo>
                      <a:pt x="39" y="449"/>
                    </a:lnTo>
                    <a:lnTo>
                      <a:pt x="94" y="407"/>
                    </a:lnTo>
                    <a:lnTo>
                      <a:pt x="164" y="362"/>
                    </a:lnTo>
                    <a:lnTo>
                      <a:pt x="223" y="320"/>
                    </a:lnTo>
                    <a:lnTo>
                      <a:pt x="250" y="290"/>
                    </a:lnTo>
                    <a:lnTo>
                      <a:pt x="253" y="253"/>
                    </a:lnTo>
                    <a:lnTo>
                      <a:pt x="239" y="217"/>
                    </a:lnTo>
                    <a:lnTo>
                      <a:pt x="211" y="173"/>
                    </a:lnTo>
                    <a:lnTo>
                      <a:pt x="178" y="131"/>
                    </a:lnTo>
                    <a:lnTo>
                      <a:pt x="146" y="95"/>
                    </a:lnTo>
                    <a:lnTo>
                      <a:pt x="118" y="62"/>
                    </a:lnTo>
                    <a:lnTo>
                      <a:pt x="92" y="35"/>
                    </a:lnTo>
                  </a:path>
                </a:pathLst>
              </a:custGeom>
              <a:solidFill>
                <a:srgbClr val="000000"/>
              </a:solidFill>
              <a:ln w="9525" cap="rnd">
                <a:noFill/>
                <a:round/>
                <a:headEnd/>
                <a:tailEnd/>
              </a:ln>
            </p:spPr>
            <p:txBody>
              <a:bodyPr/>
              <a:lstStyle/>
              <a:p>
                <a:endParaRPr lang="en-US"/>
              </a:p>
            </p:txBody>
          </p:sp>
          <p:sp>
            <p:nvSpPr>
              <p:cNvPr id="18458" name="Freeform 10"/>
              <p:cNvSpPr>
                <a:spLocks/>
              </p:cNvSpPr>
              <p:nvPr/>
            </p:nvSpPr>
            <p:spPr bwMode="auto">
              <a:xfrm>
                <a:off x="5071" y="2485"/>
                <a:ext cx="310" cy="608"/>
              </a:xfrm>
              <a:custGeom>
                <a:avLst/>
                <a:gdLst>
                  <a:gd name="T0" fmla="*/ 98 w 310"/>
                  <a:gd name="T1" fmla="*/ 99 h 608"/>
                  <a:gd name="T2" fmla="*/ 130 w 310"/>
                  <a:gd name="T3" fmla="*/ 54 h 608"/>
                  <a:gd name="T4" fmla="*/ 180 w 310"/>
                  <a:gd name="T5" fmla="*/ 16 h 608"/>
                  <a:gd name="T6" fmla="*/ 216 w 310"/>
                  <a:gd name="T7" fmla="*/ 0 h 608"/>
                  <a:gd name="T8" fmla="*/ 260 w 310"/>
                  <a:gd name="T9" fmla="*/ 4 h 608"/>
                  <a:gd name="T10" fmla="*/ 288 w 310"/>
                  <a:gd name="T11" fmla="*/ 18 h 608"/>
                  <a:gd name="T12" fmla="*/ 306 w 310"/>
                  <a:gd name="T13" fmla="*/ 48 h 608"/>
                  <a:gd name="T14" fmla="*/ 309 w 310"/>
                  <a:gd name="T15" fmla="*/ 112 h 608"/>
                  <a:gd name="T16" fmla="*/ 288 w 310"/>
                  <a:gd name="T17" fmla="*/ 154 h 608"/>
                  <a:gd name="T18" fmla="*/ 254 w 310"/>
                  <a:gd name="T19" fmla="*/ 210 h 608"/>
                  <a:gd name="T20" fmla="*/ 229 w 310"/>
                  <a:gd name="T21" fmla="*/ 270 h 608"/>
                  <a:gd name="T22" fmla="*/ 229 w 310"/>
                  <a:gd name="T23" fmla="*/ 340 h 608"/>
                  <a:gd name="T24" fmla="*/ 240 w 310"/>
                  <a:gd name="T25" fmla="*/ 420 h 608"/>
                  <a:gd name="T26" fmla="*/ 256 w 310"/>
                  <a:gd name="T27" fmla="*/ 460 h 608"/>
                  <a:gd name="T28" fmla="*/ 262 w 310"/>
                  <a:gd name="T29" fmla="*/ 498 h 608"/>
                  <a:gd name="T30" fmla="*/ 262 w 310"/>
                  <a:gd name="T31" fmla="*/ 540 h 608"/>
                  <a:gd name="T32" fmla="*/ 249 w 310"/>
                  <a:gd name="T33" fmla="*/ 574 h 608"/>
                  <a:gd name="T34" fmla="*/ 223 w 310"/>
                  <a:gd name="T35" fmla="*/ 592 h 608"/>
                  <a:gd name="T36" fmla="*/ 194 w 310"/>
                  <a:gd name="T37" fmla="*/ 600 h 608"/>
                  <a:gd name="T38" fmla="*/ 157 w 310"/>
                  <a:gd name="T39" fmla="*/ 607 h 608"/>
                  <a:gd name="T40" fmla="*/ 109 w 310"/>
                  <a:gd name="T41" fmla="*/ 607 h 608"/>
                  <a:gd name="T42" fmla="*/ 78 w 310"/>
                  <a:gd name="T43" fmla="*/ 594 h 608"/>
                  <a:gd name="T44" fmla="*/ 50 w 310"/>
                  <a:gd name="T45" fmla="*/ 581 h 608"/>
                  <a:gd name="T46" fmla="*/ 26 w 310"/>
                  <a:gd name="T47" fmla="*/ 540 h 608"/>
                  <a:gd name="T48" fmla="*/ 12 w 310"/>
                  <a:gd name="T49" fmla="*/ 487 h 608"/>
                  <a:gd name="T50" fmla="*/ 0 w 310"/>
                  <a:gd name="T51" fmla="*/ 430 h 608"/>
                  <a:gd name="T52" fmla="*/ 0 w 310"/>
                  <a:gd name="T53" fmla="*/ 366 h 608"/>
                  <a:gd name="T54" fmla="*/ 17 w 310"/>
                  <a:gd name="T55" fmla="*/ 292 h 608"/>
                  <a:gd name="T56" fmla="*/ 29 w 310"/>
                  <a:gd name="T57" fmla="*/ 250 h 608"/>
                  <a:gd name="T58" fmla="*/ 45 w 310"/>
                  <a:gd name="T59" fmla="*/ 190 h 608"/>
                  <a:gd name="T60" fmla="*/ 70 w 310"/>
                  <a:gd name="T61" fmla="*/ 142 h 608"/>
                  <a:gd name="T62" fmla="*/ 82 w 310"/>
                  <a:gd name="T63" fmla="*/ 119 h 608"/>
                  <a:gd name="T64" fmla="*/ 98 w 310"/>
                  <a:gd name="T65" fmla="*/ 99 h 6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0"/>
                  <a:gd name="T100" fmla="*/ 0 h 608"/>
                  <a:gd name="T101" fmla="*/ 310 w 310"/>
                  <a:gd name="T102" fmla="*/ 608 h 60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0" h="608">
                    <a:moveTo>
                      <a:pt x="98" y="99"/>
                    </a:moveTo>
                    <a:lnTo>
                      <a:pt x="130" y="54"/>
                    </a:lnTo>
                    <a:lnTo>
                      <a:pt x="180" y="16"/>
                    </a:lnTo>
                    <a:lnTo>
                      <a:pt x="216" y="0"/>
                    </a:lnTo>
                    <a:lnTo>
                      <a:pt x="260" y="4"/>
                    </a:lnTo>
                    <a:lnTo>
                      <a:pt x="288" y="18"/>
                    </a:lnTo>
                    <a:lnTo>
                      <a:pt x="306" y="48"/>
                    </a:lnTo>
                    <a:lnTo>
                      <a:pt x="309" y="112"/>
                    </a:lnTo>
                    <a:lnTo>
                      <a:pt x="288" y="154"/>
                    </a:lnTo>
                    <a:lnTo>
                      <a:pt x="254" y="210"/>
                    </a:lnTo>
                    <a:lnTo>
                      <a:pt x="229" y="270"/>
                    </a:lnTo>
                    <a:lnTo>
                      <a:pt x="229" y="340"/>
                    </a:lnTo>
                    <a:lnTo>
                      <a:pt x="240" y="420"/>
                    </a:lnTo>
                    <a:lnTo>
                      <a:pt x="256" y="460"/>
                    </a:lnTo>
                    <a:lnTo>
                      <a:pt x="262" y="498"/>
                    </a:lnTo>
                    <a:lnTo>
                      <a:pt x="262" y="540"/>
                    </a:lnTo>
                    <a:lnTo>
                      <a:pt x="249" y="574"/>
                    </a:lnTo>
                    <a:lnTo>
                      <a:pt x="223" y="592"/>
                    </a:lnTo>
                    <a:lnTo>
                      <a:pt x="194" y="600"/>
                    </a:lnTo>
                    <a:lnTo>
                      <a:pt x="157" y="607"/>
                    </a:lnTo>
                    <a:lnTo>
                      <a:pt x="109" y="607"/>
                    </a:lnTo>
                    <a:lnTo>
                      <a:pt x="78" y="594"/>
                    </a:lnTo>
                    <a:lnTo>
                      <a:pt x="50" y="581"/>
                    </a:lnTo>
                    <a:lnTo>
                      <a:pt x="26" y="540"/>
                    </a:lnTo>
                    <a:lnTo>
                      <a:pt x="12" y="487"/>
                    </a:lnTo>
                    <a:lnTo>
                      <a:pt x="0" y="430"/>
                    </a:lnTo>
                    <a:lnTo>
                      <a:pt x="0" y="366"/>
                    </a:lnTo>
                    <a:lnTo>
                      <a:pt x="17" y="292"/>
                    </a:lnTo>
                    <a:lnTo>
                      <a:pt x="29" y="250"/>
                    </a:lnTo>
                    <a:lnTo>
                      <a:pt x="45" y="190"/>
                    </a:lnTo>
                    <a:lnTo>
                      <a:pt x="70" y="142"/>
                    </a:lnTo>
                    <a:lnTo>
                      <a:pt x="82" y="119"/>
                    </a:lnTo>
                    <a:lnTo>
                      <a:pt x="98" y="99"/>
                    </a:lnTo>
                  </a:path>
                </a:pathLst>
              </a:custGeom>
              <a:solidFill>
                <a:srgbClr val="000000"/>
              </a:solidFill>
              <a:ln w="9525" cap="rnd">
                <a:noFill/>
                <a:round/>
                <a:headEnd/>
                <a:tailEnd/>
              </a:ln>
            </p:spPr>
            <p:txBody>
              <a:bodyPr/>
              <a:lstStyle/>
              <a:p>
                <a:endParaRPr lang="en-US"/>
              </a:p>
            </p:txBody>
          </p:sp>
          <p:sp>
            <p:nvSpPr>
              <p:cNvPr id="18459" name="Freeform 11"/>
              <p:cNvSpPr>
                <a:spLocks/>
              </p:cNvSpPr>
              <p:nvPr/>
            </p:nvSpPr>
            <p:spPr bwMode="auto">
              <a:xfrm>
                <a:off x="5200" y="2973"/>
                <a:ext cx="238" cy="701"/>
              </a:xfrm>
              <a:custGeom>
                <a:avLst/>
                <a:gdLst>
                  <a:gd name="T0" fmla="*/ 39 w 238"/>
                  <a:gd name="T1" fmla="*/ 77 h 701"/>
                  <a:gd name="T2" fmla="*/ 12 w 238"/>
                  <a:gd name="T3" fmla="*/ 50 h 701"/>
                  <a:gd name="T4" fmla="*/ 6 w 238"/>
                  <a:gd name="T5" fmla="*/ 25 h 701"/>
                  <a:gd name="T6" fmla="*/ 26 w 238"/>
                  <a:gd name="T7" fmla="*/ 2 h 701"/>
                  <a:gd name="T8" fmla="*/ 57 w 238"/>
                  <a:gd name="T9" fmla="*/ 0 h 701"/>
                  <a:gd name="T10" fmla="*/ 78 w 238"/>
                  <a:gd name="T11" fmla="*/ 7 h 701"/>
                  <a:gd name="T12" fmla="*/ 103 w 238"/>
                  <a:gd name="T13" fmla="*/ 43 h 701"/>
                  <a:gd name="T14" fmla="*/ 149 w 238"/>
                  <a:gd name="T15" fmla="*/ 115 h 701"/>
                  <a:gd name="T16" fmla="*/ 184 w 238"/>
                  <a:gd name="T17" fmla="*/ 189 h 701"/>
                  <a:gd name="T18" fmla="*/ 208 w 238"/>
                  <a:gd name="T19" fmla="*/ 222 h 701"/>
                  <a:gd name="T20" fmla="*/ 216 w 238"/>
                  <a:gd name="T21" fmla="*/ 262 h 701"/>
                  <a:gd name="T22" fmla="*/ 221 w 238"/>
                  <a:gd name="T23" fmla="*/ 275 h 701"/>
                  <a:gd name="T24" fmla="*/ 208 w 238"/>
                  <a:gd name="T25" fmla="*/ 311 h 701"/>
                  <a:gd name="T26" fmla="*/ 175 w 238"/>
                  <a:gd name="T27" fmla="*/ 369 h 701"/>
                  <a:gd name="T28" fmla="*/ 135 w 238"/>
                  <a:gd name="T29" fmla="*/ 429 h 701"/>
                  <a:gd name="T30" fmla="*/ 96 w 238"/>
                  <a:gd name="T31" fmla="*/ 489 h 701"/>
                  <a:gd name="T32" fmla="*/ 82 w 238"/>
                  <a:gd name="T33" fmla="*/ 527 h 701"/>
                  <a:gd name="T34" fmla="*/ 78 w 238"/>
                  <a:gd name="T35" fmla="*/ 551 h 701"/>
                  <a:gd name="T36" fmla="*/ 92 w 238"/>
                  <a:gd name="T37" fmla="*/ 569 h 701"/>
                  <a:gd name="T38" fmla="*/ 135 w 238"/>
                  <a:gd name="T39" fmla="*/ 582 h 701"/>
                  <a:gd name="T40" fmla="*/ 184 w 238"/>
                  <a:gd name="T41" fmla="*/ 603 h 701"/>
                  <a:gd name="T42" fmla="*/ 221 w 238"/>
                  <a:gd name="T43" fmla="*/ 640 h 701"/>
                  <a:gd name="T44" fmla="*/ 237 w 238"/>
                  <a:gd name="T45" fmla="*/ 675 h 701"/>
                  <a:gd name="T46" fmla="*/ 223 w 238"/>
                  <a:gd name="T47" fmla="*/ 693 h 701"/>
                  <a:gd name="T48" fmla="*/ 190 w 238"/>
                  <a:gd name="T49" fmla="*/ 700 h 701"/>
                  <a:gd name="T50" fmla="*/ 181 w 238"/>
                  <a:gd name="T51" fmla="*/ 683 h 701"/>
                  <a:gd name="T52" fmla="*/ 155 w 238"/>
                  <a:gd name="T53" fmla="*/ 647 h 701"/>
                  <a:gd name="T54" fmla="*/ 135 w 238"/>
                  <a:gd name="T55" fmla="*/ 621 h 701"/>
                  <a:gd name="T56" fmla="*/ 105 w 238"/>
                  <a:gd name="T57" fmla="*/ 603 h 701"/>
                  <a:gd name="T58" fmla="*/ 78 w 238"/>
                  <a:gd name="T59" fmla="*/ 593 h 701"/>
                  <a:gd name="T60" fmla="*/ 46 w 238"/>
                  <a:gd name="T61" fmla="*/ 593 h 701"/>
                  <a:gd name="T62" fmla="*/ 19 w 238"/>
                  <a:gd name="T63" fmla="*/ 597 h 701"/>
                  <a:gd name="T64" fmla="*/ 6 w 238"/>
                  <a:gd name="T65" fmla="*/ 591 h 701"/>
                  <a:gd name="T66" fmla="*/ 0 w 238"/>
                  <a:gd name="T67" fmla="*/ 573 h 701"/>
                  <a:gd name="T68" fmla="*/ 19 w 238"/>
                  <a:gd name="T69" fmla="*/ 557 h 701"/>
                  <a:gd name="T70" fmla="*/ 50 w 238"/>
                  <a:gd name="T71" fmla="*/ 504 h 701"/>
                  <a:gd name="T72" fmla="*/ 78 w 238"/>
                  <a:gd name="T73" fmla="*/ 449 h 701"/>
                  <a:gd name="T74" fmla="*/ 116 w 238"/>
                  <a:gd name="T75" fmla="*/ 393 h 701"/>
                  <a:gd name="T76" fmla="*/ 135 w 238"/>
                  <a:gd name="T77" fmla="*/ 347 h 701"/>
                  <a:gd name="T78" fmla="*/ 164 w 238"/>
                  <a:gd name="T79" fmla="*/ 287 h 701"/>
                  <a:gd name="T80" fmla="*/ 168 w 238"/>
                  <a:gd name="T81" fmla="*/ 255 h 701"/>
                  <a:gd name="T82" fmla="*/ 151 w 238"/>
                  <a:gd name="T83" fmla="*/ 214 h 701"/>
                  <a:gd name="T84" fmla="*/ 111 w 238"/>
                  <a:gd name="T85" fmla="*/ 171 h 701"/>
                  <a:gd name="T86" fmla="*/ 76 w 238"/>
                  <a:gd name="T87" fmla="*/ 119 h 701"/>
                  <a:gd name="T88" fmla="*/ 39 w 238"/>
                  <a:gd name="T89" fmla="*/ 77 h 70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38"/>
                  <a:gd name="T136" fmla="*/ 0 h 701"/>
                  <a:gd name="T137" fmla="*/ 238 w 238"/>
                  <a:gd name="T138" fmla="*/ 701 h 70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38" h="701">
                    <a:moveTo>
                      <a:pt x="39" y="77"/>
                    </a:moveTo>
                    <a:lnTo>
                      <a:pt x="12" y="50"/>
                    </a:lnTo>
                    <a:lnTo>
                      <a:pt x="6" y="25"/>
                    </a:lnTo>
                    <a:lnTo>
                      <a:pt x="26" y="2"/>
                    </a:lnTo>
                    <a:lnTo>
                      <a:pt x="57" y="0"/>
                    </a:lnTo>
                    <a:lnTo>
                      <a:pt x="78" y="7"/>
                    </a:lnTo>
                    <a:lnTo>
                      <a:pt x="103" y="43"/>
                    </a:lnTo>
                    <a:lnTo>
                      <a:pt x="149" y="115"/>
                    </a:lnTo>
                    <a:lnTo>
                      <a:pt x="184" y="189"/>
                    </a:lnTo>
                    <a:lnTo>
                      <a:pt x="208" y="222"/>
                    </a:lnTo>
                    <a:lnTo>
                      <a:pt x="216" y="262"/>
                    </a:lnTo>
                    <a:lnTo>
                      <a:pt x="221" y="275"/>
                    </a:lnTo>
                    <a:lnTo>
                      <a:pt x="208" y="311"/>
                    </a:lnTo>
                    <a:lnTo>
                      <a:pt x="175" y="369"/>
                    </a:lnTo>
                    <a:lnTo>
                      <a:pt x="135" y="429"/>
                    </a:lnTo>
                    <a:lnTo>
                      <a:pt x="96" y="489"/>
                    </a:lnTo>
                    <a:lnTo>
                      <a:pt x="82" y="527"/>
                    </a:lnTo>
                    <a:lnTo>
                      <a:pt x="78" y="551"/>
                    </a:lnTo>
                    <a:lnTo>
                      <a:pt x="92" y="569"/>
                    </a:lnTo>
                    <a:lnTo>
                      <a:pt x="135" y="582"/>
                    </a:lnTo>
                    <a:lnTo>
                      <a:pt x="184" y="603"/>
                    </a:lnTo>
                    <a:lnTo>
                      <a:pt x="221" y="640"/>
                    </a:lnTo>
                    <a:lnTo>
                      <a:pt x="237" y="675"/>
                    </a:lnTo>
                    <a:lnTo>
                      <a:pt x="223" y="693"/>
                    </a:lnTo>
                    <a:lnTo>
                      <a:pt x="190" y="700"/>
                    </a:lnTo>
                    <a:lnTo>
                      <a:pt x="181" y="683"/>
                    </a:lnTo>
                    <a:lnTo>
                      <a:pt x="155" y="647"/>
                    </a:lnTo>
                    <a:lnTo>
                      <a:pt x="135" y="621"/>
                    </a:lnTo>
                    <a:lnTo>
                      <a:pt x="105" y="603"/>
                    </a:lnTo>
                    <a:lnTo>
                      <a:pt x="78" y="593"/>
                    </a:lnTo>
                    <a:lnTo>
                      <a:pt x="46" y="593"/>
                    </a:lnTo>
                    <a:lnTo>
                      <a:pt x="19" y="597"/>
                    </a:lnTo>
                    <a:lnTo>
                      <a:pt x="6" y="591"/>
                    </a:lnTo>
                    <a:lnTo>
                      <a:pt x="0" y="573"/>
                    </a:lnTo>
                    <a:lnTo>
                      <a:pt x="19" y="557"/>
                    </a:lnTo>
                    <a:lnTo>
                      <a:pt x="50" y="504"/>
                    </a:lnTo>
                    <a:lnTo>
                      <a:pt x="78" y="449"/>
                    </a:lnTo>
                    <a:lnTo>
                      <a:pt x="116" y="393"/>
                    </a:lnTo>
                    <a:lnTo>
                      <a:pt x="135" y="347"/>
                    </a:lnTo>
                    <a:lnTo>
                      <a:pt x="164" y="287"/>
                    </a:lnTo>
                    <a:lnTo>
                      <a:pt x="168" y="255"/>
                    </a:lnTo>
                    <a:lnTo>
                      <a:pt x="151" y="214"/>
                    </a:lnTo>
                    <a:lnTo>
                      <a:pt x="111" y="171"/>
                    </a:lnTo>
                    <a:lnTo>
                      <a:pt x="76" y="119"/>
                    </a:lnTo>
                    <a:lnTo>
                      <a:pt x="39" y="77"/>
                    </a:lnTo>
                  </a:path>
                </a:pathLst>
              </a:custGeom>
              <a:solidFill>
                <a:srgbClr val="000000"/>
              </a:solidFill>
              <a:ln w="9525" cap="rnd">
                <a:noFill/>
                <a:round/>
                <a:headEnd/>
                <a:tailEnd/>
              </a:ln>
            </p:spPr>
            <p:txBody>
              <a:bodyPr/>
              <a:lstStyle/>
              <a:p>
                <a:endParaRPr lang="en-US"/>
              </a:p>
            </p:txBody>
          </p:sp>
          <p:sp>
            <p:nvSpPr>
              <p:cNvPr id="18460" name="Freeform 12"/>
              <p:cNvSpPr>
                <a:spLocks/>
              </p:cNvSpPr>
              <p:nvPr/>
            </p:nvSpPr>
            <p:spPr bwMode="auto">
              <a:xfrm>
                <a:off x="4876" y="2974"/>
                <a:ext cx="281" cy="694"/>
              </a:xfrm>
              <a:custGeom>
                <a:avLst/>
                <a:gdLst>
                  <a:gd name="T0" fmla="*/ 164 w 281"/>
                  <a:gd name="T1" fmla="*/ 147 h 694"/>
                  <a:gd name="T2" fmla="*/ 185 w 281"/>
                  <a:gd name="T3" fmla="*/ 78 h 694"/>
                  <a:gd name="T4" fmla="*/ 206 w 281"/>
                  <a:gd name="T5" fmla="*/ 23 h 694"/>
                  <a:gd name="T6" fmla="*/ 231 w 281"/>
                  <a:gd name="T7" fmla="*/ 0 h 694"/>
                  <a:gd name="T8" fmla="*/ 266 w 281"/>
                  <a:gd name="T9" fmla="*/ 0 h 694"/>
                  <a:gd name="T10" fmla="*/ 280 w 281"/>
                  <a:gd name="T11" fmla="*/ 32 h 694"/>
                  <a:gd name="T12" fmla="*/ 270 w 281"/>
                  <a:gd name="T13" fmla="*/ 67 h 694"/>
                  <a:gd name="T14" fmla="*/ 233 w 281"/>
                  <a:gd name="T15" fmla="*/ 119 h 694"/>
                  <a:gd name="T16" fmla="*/ 197 w 281"/>
                  <a:gd name="T17" fmla="*/ 171 h 694"/>
                  <a:gd name="T18" fmla="*/ 178 w 281"/>
                  <a:gd name="T19" fmla="*/ 239 h 694"/>
                  <a:gd name="T20" fmla="*/ 164 w 281"/>
                  <a:gd name="T21" fmla="*/ 287 h 694"/>
                  <a:gd name="T22" fmla="*/ 158 w 281"/>
                  <a:gd name="T23" fmla="*/ 333 h 694"/>
                  <a:gd name="T24" fmla="*/ 166 w 281"/>
                  <a:gd name="T25" fmla="*/ 419 h 694"/>
                  <a:gd name="T26" fmla="*/ 178 w 281"/>
                  <a:gd name="T27" fmla="*/ 495 h 694"/>
                  <a:gd name="T28" fmla="*/ 191 w 281"/>
                  <a:gd name="T29" fmla="*/ 548 h 694"/>
                  <a:gd name="T30" fmla="*/ 200 w 281"/>
                  <a:gd name="T31" fmla="*/ 574 h 694"/>
                  <a:gd name="T32" fmla="*/ 193 w 281"/>
                  <a:gd name="T33" fmla="*/ 603 h 694"/>
                  <a:gd name="T34" fmla="*/ 178 w 281"/>
                  <a:gd name="T35" fmla="*/ 605 h 694"/>
                  <a:gd name="T36" fmla="*/ 152 w 281"/>
                  <a:gd name="T37" fmla="*/ 605 h 694"/>
                  <a:gd name="T38" fmla="*/ 101 w 281"/>
                  <a:gd name="T39" fmla="*/ 628 h 694"/>
                  <a:gd name="T40" fmla="*/ 68 w 281"/>
                  <a:gd name="T41" fmla="*/ 651 h 694"/>
                  <a:gd name="T42" fmla="*/ 52 w 281"/>
                  <a:gd name="T43" fmla="*/ 688 h 694"/>
                  <a:gd name="T44" fmla="*/ 32 w 281"/>
                  <a:gd name="T45" fmla="*/ 693 h 694"/>
                  <a:gd name="T46" fmla="*/ 6 w 281"/>
                  <a:gd name="T47" fmla="*/ 669 h 694"/>
                  <a:gd name="T48" fmla="*/ 0 w 281"/>
                  <a:gd name="T49" fmla="*/ 644 h 694"/>
                  <a:gd name="T50" fmla="*/ 34 w 281"/>
                  <a:gd name="T51" fmla="*/ 617 h 694"/>
                  <a:gd name="T52" fmla="*/ 85 w 281"/>
                  <a:gd name="T53" fmla="*/ 596 h 694"/>
                  <a:gd name="T54" fmla="*/ 124 w 281"/>
                  <a:gd name="T55" fmla="*/ 581 h 694"/>
                  <a:gd name="T56" fmla="*/ 152 w 281"/>
                  <a:gd name="T57" fmla="*/ 569 h 694"/>
                  <a:gd name="T58" fmla="*/ 160 w 281"/>
                  <a:gd name="T59" fmla="*/ 550 h 694"/>
                  <a:gd name="T60" fmla="*/ 153 w 281"/>
                  <a:gd name="T61" fmla="*/ 491 h 694"/>
                  <a:gd name="T62" fmla="*/ 131 w 281"/>
                  <a:gd name="T63" fmla="*/ 425 h 694"/>
                  <a:gd name="T64" fmla="*/ 120 w 281"/>
                  <a:gd name="T65" fmla="*/ 357 h 694"/>
                  <a:gd name="T66" fmla="*/ 120 w 281"/>
                  <a:gd name="T67" fmla="*/ 323 h 694"/>
                  <a:gd name="T68" fmla="*/ 120 w 281"/>
                  <a:gd name="T69" fmla="*/ 279 h 694"/>
                  <a:gd name="T70" fmla="*/ 131 w 281"/>
                  <a:gd name="T71" fmla="*/ 239 h 694"/>
                  <a:gd name="T72" fmla="*/ 147 w 281"/>
                  <a:gd name="T73" fmla="*/ 183 h 694"/>
                  <a:gd name="T74" fmla="*/ 164 w 281"/>
                  <a:gd name="T75" fmla="*/ 147 h 6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1"/>
                  <a:gd name="T115" fmla="*/ 0 h 694"/>
                  <a:gd name="T116" fmla="*/ 281 w 281"/>
                  <a:gd name="T117" fmla="*/ 694 h 6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1" h="694">
                    <a:moveTo>
                      <a:pt x="164" y="147"/>
                    </a:moveTo>
                    <a:lnTo>
                      <a:pt x="185" y="78"/>
                    </a:lnTo>
                    <a:lnTo>
                      <a:pt x="206" y="23"/>
                    </a:lnTo>
                    <a:lnTo>
                      <a:pt x="231" y="0"/>
                    </a:lnTo>
                    <a:lnTo>
                      <a:pt x="266" y="0"/>
                    </a:lnTo>
                    <a:lnTo>
                      <a:pt x="280" y="32"/>
                    </a:lnTo>
                    <a:lnTo>
                      <a:pt x="270" y="67"/>
                    </a:lnTo>
                    <a:lnTo>
                      <a:pt x="233" y="119"/>
                    </a:lnTo>
                    <a:lnTo>
                      <a:pt x="197" y="171"/>
                    </a:lnTo>
                    <a:lnTo>
                      <a:pt x="178" y="239"/>
                    </a:lnTo>
                    <a:lnTo>
                      <a:pt x="164" y="287"/>
                    </a:lnTo>
                    <a:lnTo>
                      <a:pt x="158" y="333"/>
                    </a:lnTo>
                    <a:lnTo>
                      <a:pt x="166" y="419"/>
                    </a:lnTo>
                    <a:lnTo>
                      <a:pt x="178" y="495"/>
                    </a:lnTo>
                    <a:lnTo>
                      <a:pt x="191" y="548"/>
                    </a:lnTo>
                    <a:lnTo>
                      <a:pt x="200" y="574"/>
                    </a:lnTo>
                    <a:lnTo>
                      <a:pt x="193" y="603"/>
                    </a:lnTo>
                    <a:lnTo>
                      <a:pt x="178" y="605"/>
                    </a:lnTo>
                    <a:lnTo>
                      <a:pt x="152" y="605"/>
                    </a:lnTo>
                    <a:lnTo>
                      <a:pt x="101" y="628"/>
                    </a:lnTo>
                    <a:lnTo>
                      <a:pt x="68" y="651"/>
                    </a:lnTo>
                    <a:lnTo>
                      <a:pt x="52" y="688"/>
                    </a:lnTo>
                    <a:lnTo>
                      <a:pt x="32" y="693"/>
                    </a:lnTo>
                    <a:lnTo>
                      <a:pt x="6" y="669"/>
                    </a:lnTo>
                    <a:lnTo>
                      <a:pt x="0" y="644"/>
                    </a:lnTo>
                    <a:lnTo>
                      <a:pt x="34" y="617"/>
                    </a:lnTo>
                    <a:lnTo>
                      <a:pt x="85" y="596"/>
                    </a:lnTo>
                    <a:lnTo>
                      <a:pt x="124" y="581"/>
                    </a:lnTo>
                    <a:lnTo>
                      <a:pt x="152" y="569"/>
                    </a:lnTo>
                    <a:lnTo>
                      <a:pt x="160" y="550"/>
                    </a:lnTo>
                    <a:lnTo>
                      <a:pt x="153" y="491"/>
                    </a:lnTo>
                    <a:lnTo>
                      <a:pt x="131" y="425"/>
                    </a:lnTo>
                    <a:lnTo>
                      <a:pt x="120" y="357"/>
                    </a:lnTo>
                    <a:lnTo>
                      <a:pt x="120" y="323"/>
                    </a:lnTo>
                    <a:lnTo>
                      <a:pt x="120" y="279"/>
                    </a:lnTo>
                    <a:lnTo>
                      <a:pt x="131" y="239"/>
                    </a:lnTo>
                    <a:lnTo>
                      <a:pt x="147" y="183"/>
                    </a:lnTo>
                    <a:lnTo>
                      <a:pt x="164" y="147"/>
                    </a:lnTo>
                  </a:path>
                </a:pathLst>
              </a:custGeom>
              <a:solidFill>
                <a:srgbClr val="000000"/>
              </a:solidFill>
              <a:ln w="9525" cap="rnd">
                <a:noFill/>
                <a:round/>
                <a:headEnd/>
                <a:tailEnd/>
              </a:ln>
            </p:spPr>
            <p:txBody>
              <a:bodyPr/>
              <a:lstStyle/>
              <a:p>
                <a:endParaRPr lang="en-US"/>
              </a:p>
            </p:txBody>
          </p:sp>
        </p:grpSp>
        <p:grpSp>
          <p:nvGrpSpPr>
            <p:cNvPr id="18439" name="Group 13"/>
            <p:cNvGrpSpPr>
              <a:grpSpLocks/>
            </p:cNvGrpSpPr>
            <p:nvPr/>
          </p:nvGrpSpPr>
          <p:grpSpPr bwMode="auto">
            <a:xfrm>
              <a:off x="4471" y="1488"/>
              <a:ext cx="750" cy="1153"/>
              <a:chOff x="4471" y="1488"/>
              <a:chExt cx="750" cy="1153"/>
            </a:xfrm>
          </p:grpSpPr>
          <p:grpSp>
            <p:nvGrpSpPr>
              <p:cNvPr id="18440" name="Group 14"/>
              <p:cNvGrpSpPr>
                <a:grpSpLocks/>
              </p:cNvGrpSpPr>
              <p:nvPr/>
            </p:nvGrpSpPr>
            <p:grpSpPr bwMode="auto">
              <a:xfrm>
                <a:off x="4529" y="2019"/>
                <a:ext cx="294" cy="622"/>
                <a:chOff x="4529" y="2019"/>
                <a:chExt cx="294" cy="622"/>
              </a:xfrm>
            </p:grpSpPr>
            <p:sp>
              <p:nvSpPr>
                <p:cNvPr id="18452" name="Freeform 15"/>
                <p:cNvSpPr>
                  <a:spLocks/>
                </p:cNvSpPr>
                <p:nvPr/>
              </p:nvSpPr>
              <p:spPr bwMode="auto">
                <a:xfrm>
                  <a:off x="4529" y="2019"/>
                  <a:ext cx="294" cy="622"/>
                </a:xfrm>
                <a:custGeom>
                  <a:avLst/>
                  <a:gdLst>
                    <a:gd name="T0" fmla="*/ 215 w 294"/>
                    <a:gd name="T1" fmla="*/ 0 h 622"/>
                    <a:gd name="T2" fmla="*/ 293 w 294"/>
                    <a:gd name="T3" fmla="*/ 27 h 622"/>
                    <a:gd name="T4" fmla="*/ 76 w 294"/>
                    <a:gd name="T5" fmla="*/ 621 h 622"/>
                    <a:gd name="T6" fmla="*/ 0 w 294"/>
                    <a:gd name="T7" fmla="*/ 592 h 622"/>
                    <a:gd name="T8" fmla="*/ 215 w 294"/>
                    <a:gd name="T9" fmla="*/ 0 h 622"/>
                    <a:gd name="T10" fmla="*/ 0 60000 65536"/>
                    <a:gd name="T11" fmla="*/ 0 60000 65536"/>
                    <a:gd name="T12" fmla="*/ 0 60000 65536"/>
                    <a:gd name="T13" fmla="*/ 0 60000 65536"/>
                    <a:gd name="T14" fmla="*/ 0 60000 65536"/>
                    <a:gd name="T15" fmla="*/ 0 w 294"/>
                    <a:gd name="T16" fmla="*/ 0 h 622"/>
                    <a:gd name="T17" fmla="*/ 294 w 294"/>
                    <a:gd name="T18" fmla="*/ 622 h 622"/>
                  </a:gdLst>
                  <a:ahLst/>
                  <a:cxnLst>
                    <a:cxn ang="T10">
                      <a:pos x="T0" y="T1"/>
                    </a:cxn>
                    <a:cxn ang="T11">
                      <a:pos x="T2" y="T3"/>
                    </a:cxn>
                    <a:cxn ang="T12">
                      <a:pos x="T4" y="T5"/>
                    </a:cxn>
                    <a:cxn ang="T13">
                      <a:pos x="T6" y="T7"/>
                    </a:cxn>
                    <a:cxn ang="T14">
                      <a:pos x="T8" y="T9"/>
                    </a:cxn>
                  </a:cxnLst>
                  <a:rect l="T15" t="T16" r="T17" b="T18"/>
                  <a:pathLst>
                    <a:path w="294" h="622">
                      <a:moveTo>
                        <a:pt x="215" y="0"/>
                      </a:moveTo>
                      <a:lnTo>
                        <a:pt x="293" y="27"/>
                      </a:lnTo>
                      <a:lnTo>
                        <a:pt x="76" y="621"/>
                      </a:lnTo>
                      <a:lnTo>
                        <a:pt x="0" y="592"/>
                      </a:lnTo>
                      <a:lnTo>
                        <a:pt x="215" y="0"/>
                      </a:lnTo>
                    </a:path>
                  </a:pathLst>
                </a:custGeom>
                <a:solidFill>
                  <a:srgbClr val="808080"/>
                </a:solidFill>
                <a:ln w="12700" cap="rnd" cmpd="sng">
                  <a:solidFill>
                    <a:srgbClr val="000000"/>
                  </a:solidFill>
                  <a:prstDash val="solid"/>
                  <a:round/>
                  <a:headEnd/>
                  <a:tailEnd/>
                </a:ln>
              </p:spPr>
              <p:txBody>
                <a:bodyPr/>
                <a:lstStyle/>
                <a:p>
                  <a:endParaRPr lang="en-US"/>
                </a:p>
              </p:txBody>
            </p:sp>
            <p:sp>
              <p:nvSpPr>
                <p:cNvPr id="18453" name="Freeform 16"/>
                <p:cNvSpPr>
                  <a:spLocks/>
                </p:cNvSpPr>
                <p:nvPr/>
              </p:nvSpPr>
              <p:spPr bwMode="auto">
                <a:xfrm>
                  <a:off x="4537" y="2021"/>
                  <a:ext cx="278" cy="617"/>
                </a:xfrm>
                <a:custGeom>
                  <a:avLst/>
                  <a:gdLst>
                    <a:gd name="T0" fmla="*/ 216 w 278"/>
                    <a:gd name="T1" fmla="*/ 0 h 617"/>
                    <a:gd name="T2" fmla="*/ 277 w 278"/>
                    <a:gd name="T3" fmla="*/ 20 h 617"/>
                    <a:gd name="T4" fmla="*/ 60 w 278"/>
                    <a:gd name="T5" fmla="*/ 616 h 617"/>
                    <a:gd name="T6" fmla="*/ 0 w 278"/>
                    <a:gd name="T7" fmla="*/ 594 h 617"/>
                    <a:gd name="T8" fmla="*/ 216 w 278"/>
                    <a:gd name="T9" fmla="*/ 0 h 617"/>
                    <a:gd name="T10" fmla="*/ 0 60000 65536"/>
                    <a:gd name="T11" fmla="*/ 0 60000 65536"/>
                    <a:gd name="T12" fmla="*/ 0 60000 65536"/>
                    <a:gd name="T13" fmla="*/ 0 60000 65536"/>
                    <a:gd name="T14" fmla="*/ 0 60000 65536"/>
                    <a:gd name="T15" fmla="*/ 0 w 278"/>
                    <a:gd name="T16" fmla="*/ 0 h 617"/>
                    <a:gd name="T17" fmla="*/ 278 w 278"/>
                    <a:gd name="T18" fmla="*/ 617 h 617"/>
                  </a:gdLst>
                  <a:ahLst/>
                  <a:cxnLst>
                    <a:cxn ang="T10">
                      <a:pos x="T0" y="T1"/>
                    </a:cxn>
                    <a:cxn ang="T11">
                      <a:pos x="T2" y="T3"/>
                    </a:cxn>
                    <a:cxn ang="T12">
                      <a:pos x="T4" y="T5"/>
                    </a:cxn>
                    <a:cxn ang="T13">
                      <a:pos x="T6" y="T7"/>
                    </a:cxn>
                    <a:cxn ang="T14">
                      <a:pos x="T8" y="T9"/>
                    </a:cxn>
                  </a:cxnLst>
                  <a:rect l="T15" t="T16" r="T17" b="T18"/>
                  <a:pathLst>
                    <a:path w="278" h="617">
                      <a:moveTo>
                        <a:pt x="216" y="0"/>
                      </a:moveTo>
                      <a:lnTo>
                        <a:pt x="277" y="20"/>
                      </a:lnTo>
                      <a:lnTo>
                        <a:pt x="60" y="616"/>
                      </a:lnTo>
                      <a:lnTo>
                        <a:pt x="0" y="594"/>
                      </a:lnTo>
                      <a:lnTo>
                        <a:pt x="216" y="0"/>
                      </a:lnTo>
                    </a:path>
                  </a:pathLst>
                </a:custGeom>
                <a:solidFill>
                  <a:srgbClr val="C0C0C0"/>
                </a:solidFill>
                <a:ln w="12700" cap="rnd" cmpd="sng">
                  <a:solidFill>
                    <a:srgbClr val="000000"/>
                  </a:solidFill>
                  <a:prstDash val="solid"/>
                  <a:round/>
                  <a:headEnd/>
                  <a:tailEnd/>
                </a:ln>
              </p:spPr>
              <p:txBody>
                <a:bodyPr/>
                <a:lstStyle/>
                <a:p>
                  <a:endParaRPr lang="en-US"/>
                </a:p>
              </p:txBody>
            </p:sp>
            <p:sp>
              <p:nvSpPr>
                <p:cNvPr id="18454" name="Freeform 17"/>
                <p:cNvSpPr>
                  <a:spLocks/>
                </p:cNvSpPr>
                <p:nvPr/>
              </p:nvSpPr>
              <p:spPr bwMode="auto">
                <a:xfrm>
                  <a:off x="4546" y="2023"/>
                  <a:ext cx="259" cy="611"/>
                </a:xfrm>
                <a:custGeom>
                  <a:avLst/>
                  <a:gdLst>
                    <a:gd name="T0" fmla="*/ 216 w 259"/>
                    <a:gd name="T1" fmla="*/ 0 h 611"/>
                    <a:gd name="T2" fmla="*/ 258 w 259"/>
                    <a:gd name="T3" fmla="*/ 15 h 611"/>
                    <a:gd name="T4" fmla="*/ 41 w 259"/>
                    <a:gd name="T5" fmla="*/ 610 h 611"/>
                    <a:gd name="T6" fmla="*/ 0 w 259"/>
                    <a:gd name="T7" fmla="*/ 594 h 611"/>
                    <a:gd name="T8" fmla="*/ 216 w 259"/>
                    <a:gd name="T9" fmla="*/ 0 h 611"/>
                    <a:gd name="T10" fmla="*/ 0 60000 65536"/>
                    <a:gd name="T11" fmla="*/ 0 60000 65536"/>
                    <a:gd name="T12" fmla="*/ 0 60000 65536"/>
                    <a:gd name="T13" fmla="*/ 0 60000 65536"/>
                    <a:gd name="T14" fmla="*/ 0 60000 65536"/>
                    <a:gd name="T15" fmla="*/ 0 w 259"/>
                    <a:gd name="T16" fmla="*/ 0 h 611"/>
                    <a:gd name="T17" fmla="*/ 259 w 259"/>
                    <a:gd name="T18" fmla="*/ 611 h 611"/>
                  </a:gdLst>
                  <a:ahLst/>
                  <a:cxnLst>
                    <a:cxn ang="T10">
                      <a:pos x="T0" y="T1"/>
                    </a:cxn>
                    <a:cxn ang="T11">
                      <a:pos x="T2" y="T3"/>
                    </a:cxn>
                    <a:cxn ang="T12">
                      <a:pos x="T4" y="T5"/>
                    </a:cxn>
                    <a:cxn ang="T13">
                      <a:pos x="T6" y="T7"/>
                    </a:cxn>
                    <a:cxn ang="T14">
                      <a:pos x="T8" y="T9"/>
                    </a:cxn>
                  </a:cxnLst>
                  <a:rect l="T15" t="T16" r="T17" b="T18"/>
                  <a:pathLst>
                    <a:path w="259" h="611">
                      <a:moveTo>
                        <a:pt x="216" y="0"/>
                      </a:moveTo>
                      <a:lnTo>
                        <a:pt x="258" y="15"/>
                      </a:lnTo>
                      <a:lnTo>
                        <a:pt x="41" y="610"/>
                      </a:lnTo>
                      <a:lnTo>
                        <a:pt x="0" y="594"/>
                      </a:lnTo>
                      <a:lnTo>
                        <a:pt x="216" y="0"/>
                      </a:lnTo>
                    </a:path>
                  </a:pathLst>
                </a:custGeom>
                <a:solidFill>
                  <a:srgbClr val="808080"/>
                </a:solidFill>
                <a:ln w="12700" cap="rnd" cmpd="sng">
                  <a:solidFill>
                    <a:srgbClr val="000000"/>
                  </a:solidFill>
                  <a:prstDash val="solid"/>
                  <a:round/>
                  <a:headEnd/>
                  <a:tailEnd/>
                </a:ln>
              </p:spPr>
              <p:txBody>
                <a:bodyPr/>
                <a:lstStyle/>
                <a:p>
                  <a:endParaRPr lang="en-US"/>
                </a:p>
              </p:txBody>
            </p:sp>
          </p:grpSp>
          <p:grpSp>
            <p:nvGrpSpPr>
              <p:cNvPr id="18441" name="Group 18"/>
              <p:cNvGrpSpPr>
                <a:grpSpLocks/>
              </p:cNvGrpSpPr>
              <p:nvPr/>
            </p:nvGrpSpPr>
            <p:grpSpPr bwMode="auto">
              <a:xfrm>
                <a:off x="4471" y="1488"/>
                <a:ext cx="750" cy="758"/>
                <a:chOff x="4471" y="1488"/>
                <a:chExt cx="750" cy="758"/>
              </a:xfrm>
            </p:grpSpPr>
            <p:sp>
              <p:nvSpPr>
                <p:cNvPr id="18449" name="Freeform 19"/>
                <p:cNvSpPr>
                  <a:spLocks/>
                </p:cNvSpPr>
                <p:nvPr/>
              </p:nvSpPr>
              <p:spPr bwMode="auto">
                <a:xfrm>
                  <a:off x="4471" y="1488"/>
                  <a:ext cx="750" cy="758"/>
                </a:xfrm>
                <a:custGeom>
                  <a:avLst/>
                  <a:gdLst>
                    <a:gd name="T0" fmla="*/ 99 w 750"/>
                    <a:gd name="T1" fmla="*/ 117 h 758"/>
                    <a:gd name="T2" fmla="*/ 367 w 750"/>
                    <a:gd name="T3" fmla="*/ 0 h 758"/>
                    <a:gd name="T4" fmla="*/ 620 w 750"/>
                    <a:gd name="T5" fmla="*/ 91 h 758"/>
                    <a:gd name="T6" fmla="*/ 749 w 750"/>
                    <a:gd name="T7" fmla="*/ 354 h 758"/>
                    <a:gd name="T8" fmla="*/ 649 w 750"/>
                    <a:gd name="T9" fmla="*/ 627 h 758"/>
                    <a:gd name="T10" fmla="*/ 378 w 750"/>
                    <a:gd name="T11" fmla="*/ 757 h 758"/>
                    <a:gd name="T12" fmla="*/ 125 w 750"/>
                    <a:gd name="T13" fmla="*/ 664 h 758"/>
                    <a:gd name="T14" fmla="*/ 0 w 750"/>
                    <a:gd name="T15" fmla="*/ 391 h 758"/>
                    <a:gd name="T16" fmla="*/ 99 w 750"/>
                    <a:gd name="T17" fmla="*/ 117 h 7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0"/>
                    <a:gd name="T28" fmla="*/ 0 h 758"/>
                    <a:gd name="T29" fmla="*/ 750 w 750"/>
                    <a:gd name="T30" fmla="*/ 758 h 7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0" h="758">
                      <a:moveTo>
                        <a:pt x="99" y="117"/>
                      </a:moveTo>
                      <a:lnTo>
                        <a:pt x="367" y="0"/>
                      </a:lnTo>
                      <a:lnTo>
                        <a:pt x="620" y="91"/>
                      </a:lnTo>
                      <a:lnTo>
                        <a:pt x="749" y="354"/>
                      </a:lnTo>
                      <a:lnTo>
                        <a:pt x="649" y="627"/>
                      </a:lnTo>
                      <a:lnTo>
                        <a:pt x="378" y="757"/>
                      </a:lnTo>
                      <a:lnTo>
                        <a:pt x="125" y="664"/>
                      </a:lnTo>
                      <a:lnTo>
                        <a:pt x="0" y="391"/>
                      </a:lnTo>
                      <a:lnTo>
                        <a:pt x="99" y="117"/>
                      </a:lnTo>
                    </a:path>
                  </a:pathLst>
                </a:custGeom>
                <a:solidFill>
                  <a:srgbClr val="FF0000"/>
                </a:solidFill>
                <a:ln w="12700" cap="rnd" cmpd="sng">
                  <a:solidFill>
                    <a:srgbClr val="000000"/>
                  </a:solidFill>
                  <a:prstDash val="solid"/>
                  <a:round/>
                  <a:headEnd/>
                  <a:tailEnd/>
                </a:ln>
              </p:spPr>
              <p:txBody>
                <a:bodyPr/>
                <a:lstStyle/>
                <a:p>
                  <a:endParaRPr lang="en-US"/>
                </a:p>
              </p:txBody>
            </p:sp>
            <p:sp>
              <p:nvSpPr>
                <p:cNvPr id="18450" name="Freeform 20"/>
                <p:cNvSpPr>
                  <a:spLocks/>
                </p:cNvSpPr>
                <p:nvPr/>
              </p:nvSpPr>
              <p:spPr bwMode="auto">
                <a:xfrm>
                  <a:off x="4521" y="1539"/>
                  <a:ext cx="650" cy="655"/>
                </a:xfrm>
                <a:custGeom>
                  <a:avLst/>
                  <a:gdLst>
                    <a:gd name="T0" fmla="*/ 85 w 650"/>
                    <a:gd name="T1" fmla="*/ 101 h 655"/>
                    <a:gd name="T2" fmla="*/ 317 w 650"/>
                    <a:gd name="T3" fmla="*/ 0 h 655"/>
                    <a:gd name="T4" fmla="*/ 536 w 650"/>
                    <a:gd name="T5" fmla="*/ 80 h 655"/>
                    <a:gd name="T6" fmla="*/ 649 w 650"/>
                    <a:gd name="T7" fmla="*/ 306 h 655"/>
                    <a:gd name="T8" fmla="*/ 562 w 650"/>
                    <a:gd name="T9" fmla="*/ 541 h 655"/>
                    <a:gd name="T10" fmla="*/ 328 w 650"/>
                    <a:gd name="T11" fmla="*/ 654 h 655"/>
                    <a:gd name="T12" fmla="*/ 108 w 650"/>
                    <a:gd name="T13" fmla="*/ 574 h 655"/>
                    <a:gd name="T14" fmla="*/ 0 w 650"/>
                    <a:gd name="T15" fmla="*/ 337 h 655"/>
                    <a:gd name="T16" fmla="*/ 85 w 650"/>
                    <a:gd name="T17" fmla="*/ 101 h 6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0"/>
                    <a:gd name="T28" fmla="*/ 0 h 655"/>
                    <a:gd name="T29" fmla="*/ 650 w 650"/>
                    <a:gd name="T30" fmla="*/ 655 h 6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0" h="655">
                      <a:moveTo>
                        <a:pt x="85" y="101"/>
                      </a:moveTo>
                      <a:lnTo>
                        <a:pt x="317" y="0"/>
                      </a:lnTo>
                      <a:lnTo>
                        <a:pt x="536" y="80"/>
                      </a:lnTo>
                      <a:lnTo>
                        <a:pt x="649" y="306"/>
                      </a:lnTo>
                      <a:lnTo>
                        <a:pt x="562" y="541"/>
                      </a:lnTo>
                      <a:lnTo>
                        <a:pt x="328" y="654"/>
                      </a:lnTo>
                      <a:lnTo>
                        <a:pt x="108" y="574"/>
                      </a:lnTo>
                      <a:lnTo>
                        <a:pt x="0" y="337"/>
                      </a:lnTo>
                      <a:lnTo>
                        <a:pt x="85" y="101"/>
                      </a:lnTo>
                    </a:path>
                  </a:pathLst>
                </a:custGeom>
                <a:noFill/>
                <a:ln w="101600" cap="rnd" cmpd="sng">
                  <a:solidFill>
                    <a:srgbClr val="000000"/>
                  </a:solidFill>
                  <a:prstDash val="solid"/>
                  <a:round/>
                  <a:headEnd type="none" w="sm" len="sm"/>
                  <a:tailEnd type="none" w="sm" len="sm"/>
                </a:ln>
              </p:spPr>
              <p:txBody>
                <a:bodyPr/>
                <a:lstStyle/>
                <a:p>
                  <a:endParaRPr lang="en-US"/>
                </a:p>
              </p:txBody>
            </p:sp>
            <p:sp>
              <p:nvSpPr>
                <p:cNvPr id="18451" name="Freeform 21"/>
                <p:cNvSpPr>
                  <a:spLocks/>
                </p:cNvSpPr>
                <p:nvPr/>
              </p:nvSpPr>
              <p:spPr bwMode="auto">
                <a:xfrm>
                  <a:off x="4521" y="1539"/>
                  <a:ext cx="650" cy="655"/>
                </a:xfrm>
                <a:custGeom>
                  <a:avLst/>
                  <a:gdLst>
                    <a:gd name="T0" fmla="*/ 85 w 650"/>
                    <a:gd name="T1" fmla="*/ 101 h 655"/>
                    <a:gd name="T2" fmla="*/ 316 w 650"/>
                    <a:gd name="T3" fmla="*/ 0 h 655"/>
                    <a:gd name="T4" fmla="*/ 536 w 650"/>
                    <a:gd name="T5" fmla="*/ 80 h 655"/>
                    <a:gd name="T6" fmla="*/ 649 w 650"/>
                    <a:gd name="T7" fmla="*/ 306 h 655"/>
                    <a:gd name="T8" fmla="*/ 562 w 650"/>
                    <a:gd name="T9" fmla="*/ 541 h 655"/>
                    <a:gd name="T10" fmla="*/ 328 w 650"/>
                    <a:gd name="T11" fmla="*/ 654 h 655"/>
                    <a:gd name="T12" fmla="*/ 107 w 650"/>
                    <a:gd name="T13" fmla="*/ 574 h 655"/>
                    <a:gd name="T14" fmla="*/ 0 w 650"/>
                    <a:gd name="T15" fmla="*/ 337 h 655"/>
                    <a:gd name="T16" fmla="*/ 85 w 650"/>
                    <a:gd name="T17" fmla="*/ 101 h 6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0"/>
                    <a:gd name="T28" fmla="*/ 0 h 655"/>
                    <a:gd name="T29" fmla="*/ 650 w 650"/>
                    <a:gd name="T30" fmla="*/ 655 h 6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0" h="655">
                      <a:moveTo>
                        <a:pt x="85" y="101"/>
                      </a:moveTo>
                      <a:lnTo>
                        <a:pt x="316" y="0"/>
                      </a:lnTo>
                      <a:lnTo>
                        <a:pt x="536" y="80"/>
                      </a:lnTo>
                      <a:lnTo>
                        <a:pt x="649" y="306"/>
                      </a:lnTo>
                      <a:lnTo>
                        <a:pt x="562" y="541"/>
                      </a:lnTo>
                      <a:lnTo>
                        <a:pt x="328" y="654"/>
                      </a:lnTo>
                      <a:lnTo>
                        <a:pt x="107" y="574"/>
                      </a:lnTo>
                      <a:lnTo>
                        <a:pt x="0" y="337"/>
                      </a:lnTo>
                      <a:lnTo>
                        <a:pt x="85" y="101"/>
                      </a:lnTo>
                    </a:path>
                  </a:pathLst>
                </a:custGeom>
                <a:noFill/>
                <a:ln w="76200" cap="rnd" cmpd="sng">
                  <a:solidFill>
                    <a:srgbClr val="FFFFFF"/>
                  </a:solidFill>
                  <a:prstDash val="solid"/>
                  <a:round/>
                  <a:headEnd type="none" w="sm" len="sm"/>
                  <a:tailEnd type="none" w="sm" len="sm"/>
                </a:ln>
              </p:spPr>
              <p:txBody>
                <a:bodyPr/>
                <a:lstStyle/>
                <a:p>
                  <a:endParaRPr lang="en-US"/>
                </a:p>
              </p:txBody>
            </p:sp>
          </p:grpSp>
          <p:grpSp>
            <p:nvGrpSpPr>
              <p:cNvPr id="18442" name="Group 22"/>
              <p:cNvGrpSpPr>
                <a:grpSpLocks/>
              </p:cNvGrpSpPr>
              <p:nvPr/>
            </p:nvGrpSpPr>
            <p:grpSpPr bwMode="auto">
              <a:xfrm>
                <a:off x="4562" y="1641"/>
                <a:ext cx="567" cy="426"/>
                <a:chOff x="4562" y="1641"/>
                <a:chExt cx="567" cy="426"/>
              </a:xfrm>
            </p:grpSpPr>
            <p:sp>
              <p:nvSpPr>
                <p:cNvPr id="18443" name="Freeform 23"/>
                <p:cNvSpPr>
                  <a:spLocks/>
                </p:cNvSpPr>
                <p:nvPr/>
              </p:nvSpPr>
              <p:spPr bwMode="auto">
                <a:xfrm>
                  <a:off x="4932" y="1770"/>
                  <a:ext cx="197" cy="297"/>
                </a:xfrm>
                <a:custGeom>
                  <a:avLst/>
                  <a:gdLst>
                    <a:gd name="T0" fmla="*/ 101 w 197"/>
                    <a:gd name="T1" fmla="*/ 0 h 297"/>
                    <a:gd name="T2" fmla="*/ 179 w 197"/>
                    <a:gd name="T3" fmla="*/ 28 h 297"/>
                    <a:gd name="T4" fmla="*/ 196 w 197"/>
                    <a:gd name="T5" fmla="*/ 85 h 297"/>
                    <a:gd name="T6" fmla="*/ 159 w 197"/>
                    <a:gd name="T7" fmla="*/ 187 h 297"/>
                    <a:gd name="T8" fmla="*/ 110 w 197"/>
                    <a:gd name="T9" fmla="*/ 218 h 297"/>
                    <a:gd name="T10" fmla="*/ 77 w 197"/>
                    <a:gd name="T11" fmla="*/ 207 h 297"/>
                    <a:gd name="T12" fmla="*/ 44 w 197"/>
                    <a:gd name="T13" fmla="*/ 296 h 297"/>
                    <a:gd name="T14" fmla="*/ 0 w 197"/>
                    <a:gd name="T15" fmla="*/ 278 h 297"/>
                    <a:gd name="T16" fmla="*/ 101 w 197"/>
                    <a:gd name="T17" fmla="*/ 0 h 2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7"/>
                    <a:gd name="T28" fmla="*/ 0 h 297"/>
                    <a:gd name="T29" fmla="*/ 197 w 197"/>
                    <a:gd name="T30" fmla="*/ 297 h 2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7" h="297">
                      <a:moveTo>
                        <a:pt x="101" y="0"/>
                      </a:moveTo>
                      <a:lnTo>
                        <a:pt x="179" y="28"/>
                      </a:lnTo>
                      <a:lnTo>
                        <a:pt x="196" y="85"/>
                      </a:lnTo>
                      <a:lnTo>
                        <a:pt x="159" y="187"/>
                      </a:lnTo>
                      <a:lnTo>
                        <a:pt x="110" y="218"/>
                      </a:lnTo>
                      <a:lnTo>
                        <a:pt x="77" y="207"/>
                      </a:lnTo>
                      <a:lnTo>
                        <a:pt x="44" y="296"/>
                      </a:lnTo>
                      <a:lnTo>
                        <a:pt x="0" y="278"/>
                      </a:lnTo>
                      <a:lnTo>
                        <a:pt x="101" y="0"/>
                      </a:lnTo>
                    </a:path>
                  </a:pathLst>
                </a:custGeom>
                <a:solidFill>
                  <a:srgbClr val="FFFFFF"/>
                </a:solidFill>
                <a:ln w="12700" cap="rnd" cmpd="sng">
                  <a:solidFill>
                    <a:srgbClr val="000000"/>
                  </a:solidFill>
                  <a:prstDash val="solid"/>
                  <a:round/>
                  <a:headEnd/>
                  <a:tailEnd/>
                </a:ln>
              </p:spPr>
              <p:txBody>
                <a:bodyPr/>
                <a:lstStyle/>
                <a:p>
                  <a:endParaRPr lang="en-US"/>
                </a:p>
              </p:txBody>
            </p:sp>
            <p:sp>
              <p:nvSpPr>
                <p:cNvPr id="18444" name="Freeform 24"/>
                <p:cNvSpPr>
                  <a:spLocks/>
                </p:cNvSpPr>
                <p:nvPr/>
              </p:nvSpPr>
              <p:spPr bwMode="auto">
                <a:xfrm>
                  <a:off x="4808" y="1731"/>
                  <a:ext cx="190" cy="300"/>
                </a:xfrm>
                <a:custGeom>
                  <a:avLst/>
                  <a:gdLst>
                    <a:gd name="T0" fmla="*/ 119 w 190"/>
                    <a:gd name="T1" fmla="*/ 0 h 300"/>
                    <a:gd name="T2" fmla="*/ 172 w 190"/>
                    <a:gd name="T3" fmla="*/ 19 h 300"/>
                    <a:gd name="T4" fmla="*/ 189 w 190"/>
                    <a:gd name="T5" fmla="*/ 75 h 300"/>
                    <a:gd name="T6" fmla="*/ 119 w 190"/>
                    <a:gd name="T7" fmla="*/ 265 h 300"/>
                    <a:gd name="T8" fmla="*/ 71 w 190"/>
                    <a:gd name="T9" fmla="*/ 299 h 300"/>
                    <a:gd name="T10" fmla="*/ 18 w 190"/>
                    <a:gd name="T11" fmla="*/ 278 h 300"/>
                    <a:gd name="T12" fmla="*/ 0 w 190"/>
                    <a:gd name="T13" fmla="*/ 227 h 300"/>
                    <a:gd name="T14" fmla="*/ 70 w 190"/>
                    <a:gd name="T15" fmla="*/ 32 h 300"/>
                    <a:gd name="T16" fmla="*/ 119 w 190"/>
                    <a:gd name="T17" fmla="*/ 0 h 3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
                    <a:gd name="T28" fmla="*/ 0 h 300"/>
                    <a:gd name="T29" fmla="*/ 190 w 190"/>
                    <a:gd name="T30" fmla="*/ 300 h 3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 h="300">
                      <a:moveTo>
                        <a:pt x="119" y="0"/>
                      </a:moveTo>
                      <a:lnTo>
                        <a:pt x="172" y="19"/>
                      </a:lnTo>
                      <a:lnTo>
                        <a:pt x="189" y="75"/>
                      </a:lnTo>
                      <a:lnTo>
                        <a:pt x="119" y="265"/>
                      </a:lnTo>
                      <a:lnTo>
                        <a:pt x="71" y="299"/>
                      </a:lnTo>
                      <a:lnTo>
                        <a:pt x="18" y="278"/>
                      </a:lnTo>
                      <a:lnTo>
                        <a:pt x="0" y="227"/>
                      </a:lnTo>
                      <a:lnTo>
                        <a:pt x="70" y="32"/>
                      </a:lnTo>
                      <a:lnTo>
                        <a:pt x="119" y="0"/>
                      </a:lnTo>
                    </a:path>
                  </a:pathLst>
                </a:custGeom>
                <a:solidFill>
                  <a:srgbClr val="FFFFFF"/>
                </a:solidFill>
                <a:ln w="12700" cap="rnd" cmpd="sng">
                  <a:solidFill>
                    <a:srgbClr val="000000"/>
                  </a:solidFill>
                  <a:prstDash val="solid"/>
                  <a:round/>
                  <a:headEnd/>
                  <a:tailEnd/>
                </a:ln>
              </p:spPr>
              <p:txBody>
                <a:bodyPr/>
                <a:lstStyle/>
                <a:p>
                  <a:endParaRPr lang="en-US"/>
                </a:p>
              </p:txBody>
            </p:sp>
            <p:sp>
              <p:nvSpPr>
                <p:cNvPr id="18445" name="Freeform 25"/>
                <p:cNvSpPr>
                  <a:spLocks/>
                </p:cNvSpPr>
                <p:nvPr/>
              </p:nvSpPr>
              <p:spPr bwMode="auto">
                <a:xfrm>
                  <a:off x="4562" y="1641"/>
                  <a:ext cx="183" cy="299"/>
                </a:xfrm>
                <a:custGeom>
                  <a:avLst/>
                  <a:gdLst>
                    <a:gd name="T0" fmla="*/ 114 w 183"/>
                    <a:gd name="T1" fmla="*/ 0 h 299"/>
                    <a:gd name="T2" fmla="*/ 165 w 183"/>
                    <a:gd name="T3" fmla="*/ 17 h 299"/>
                    <a:gd name="T4" fmla="*/ 182 w 183"/>
                    <a:gd name="T5" fmla="*/ 74 h 299"/>
                    <a:gd name="T6" fmla="*/ 163 w 183"/>
                    <a:gd name="T7" fmla="*/ 123 h 299"/>
                    <a:gd name="T8" fmla="*/ 123 w 183"/>
                    <a:gd name="T9" fmla="*/ 108 h 299"/>
                    <a:gd name="T10" fmla="*/ 136 w 183"/>
                    <a:gd name="T11" fmla="*/ 72 h 299"/>
                    <a:gd name="T12" fmla="*/ 107 w 183"/>
                    <a:gd name="T13" fmla="*/ 61 h 299"/>
                    <a:gd name="T14" fmla="*/ 83 w 183"/>
                    <a:gd name="T15" fmla="*/ 123 h 299"/>
                    <a:gd name="T16" fmla="*/ 121 w 183"/>
                    <a:gd name="T17" fmla="*/ 136 h 299"/>
                    <a:gd name="T18" fmla="*/ 141 w 183"/>
                    <a:gd name="T19" fmla="*/ 184 h 299"/>
                    <a:gd name="T20" fmla="*/ 110 w 183"/>
                    <a:gd name="T21" fmla="*/ 268 h 299"/>
                    <a:gd name="T22" fmla="*/ 67 w 183"/>
                    <a:gd name="T23" fmla="*/ 298 h 299"/>
                    <a:gd name="T24" fmla="*/ 13 w 183"/>
                    <a:gd name="T25" fmla="*/ 278 h 299"/>
                    <a:gd name="T26" fmla="*/ 0 w 183"/>
                    <a:gd name="T27" fmla="*/ 227 h 299"/>
                    <a:gd name="T28" fmla="*/ 17 w 183"/>
                    <a:gd name="T29" fmla="*/ 179 h 299"/>
                    <a:gd name="T30" fmla="*/ 58 w 183"/>
                    <a:gd name="T31" fmla="*/ 194 h 299"/>
                    <a:gd name="T32" fmla="*/ 45 w 183"/>
                    <a:gd name="T33" fmla="*/ 228 h 299"/>
                    <a:gd name="T34" fmla="*/ 74 w 183"/>
                    <a:gd name="T35" fmla="*/ 239 h 299"/>
                    <a:gd name="T36" fmla="*/ 96 w 183"/>
                    <a:gd name="T37" fmla="*/ 178 h 299"/>
                    <a:gd name="T38" fmla="*/ 60 w 183"/>
                    <a:gd name="T39" fmla="*/ 164 h 299"/>
                    <a:gd name="T40" fmla="*/ 39 w 183"/>
                    <a:gd name="T41" fmla="*/ 117 h 299"/>
                    <a:gd name="T42" fmla="*/ 70 w 183"/>
                    <a:gd name="T43" fmla="*/ 33 h 299"/>
                    <a:gd name="T44" fmla="*/ 114 w 183"/>
                    <a:gd name="T45" fmla="*/ 0 h 2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3"/>
                    <a:gd name="T70" fmla="*/ 0 h 299"/>
                    <a:gd name="T71" fmla="*/ 183 w 183"/>
                    <a:gd name="T72" fmla="*/ 299 h 2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3" h="299">
                      <a:moveTo>
                        <a:pt x="114" y="0"/>
                      </a:moveTo>
                      <a:lnTo>
                        <a:pt x="165" y="17"/>
                      </a:lnTo>
                      <a:lnTo>
                        <a:pt x="182" y="74"/>
                      </a:lnTo>
                      <a:lnTo>
                        <a:pt x="163" y="123"/>
                      </a:lnTo>
                      <a:lnTo>
                        <a:pt x="123" y="108"/>
                      </a:lnTo>
                      <a:lnTo>
                        <a:pt x="136" y="72"/>
                      </a:lnTo>
                      <a:lnTo>
                        <a:pt x="107" y="61"/>
                      </a:lnTo>
                      <a:lnTo>
                        <a:pt x="83" y="123"/>
                      </a:lnTo>
                      <a:lnTo>
                        <a:pt x="121" y="136"/>
                      </a:lnTo>
                      <a:lnTo>
                        <a:pt x="141" y="184"/>
                      </a:lnTo>
                      <a:lnTo>
                        <a:pt x="110" y="268"/>
                      </a:lnTo>
                      <a:lnTo>
                        <a:pt x="67" y="298"/>
                      </a:lnTo>
                      <a:lnTo>
                        <a:pt x="13" y="278"/>
                      </a:lnTo>
                      <a:lnTo>
                        <a:pt x="0" y="227"/>
                      </a:lnTo>
                      <a:lnTo>
                        <a:pt x="17" y="179"/>
                      </a:lnTo>
                      <a:lnTo>
                        <a:pt x="58" y="194"/>
                      </a:lnTo>
                      <a:lnTo>
                        <a:pt x="45" y="228"/>
                      </a:lnTo>
                      <a:lnTo>
                        <a:pt x="74" y="239"/>
                      </a:lnTo>
                      <a:lnTo>
                        <a:pt x="96" y="178"/>
                      </a:lnTo>
                      <a:lnTo>
                        <a:pt x="60" y="164"/>
                      </a:lnTo>
                      <a:lnTo>
                        <a:pt x="39" y="117"/>
                      </a:lnTo>
                      <a:lnTo>
                        <a:pt x="70" y="33"/>
                      </a:lnTo>
                      <a:lnTo>
                        <a:pt x="114" y="0"/>
                      </a:lnTo>
                    </a:path>
                  </a:pathLst>
                </a:custGeom>
                <a:solidFill>
                  <a:srgbClr val="FFFFFF"/>
                </a:solidFill>
                <a:ln w="12700" cap="rnd" cmpd="sng">
                  <a:solidFill>
                    <a:srgbClr val="000000"/>
                  </a:solidFill>
                  <a:prstDash val="solid"/>
                  <a:round/>
                  <a:headEnd/>
                  <a:tailEnd/>
                </a:ln>
              </p:spPr>
              <p:txBody>
                <a:bodyPr/>
                <a:lstStyle/>
                <a:p>
                  <a:endParaRPr lang="en-US"/>
                </a:p>
              </p:txBody>
            </p:sp>
            <p:sp>
              <p:nvSpPr>
                <p:cNvPr id="18446" name="Freeform 26"/>
                <p:cNvSpPr>
                  <a:spLocks/>
                </p:cNvSpPr>
                <p:nvPr/>
              </p:nvSpPr>
              <p:spPr bwMode="auto">
                <a:xfrm>
                  <a:off x="4708" y="1677"/>
                  <a:ext cx="176" cy="307"/>
                </a:xfrm>
                <a:custGeom>
                  <a:avLst/>
                  <a:gdLst>
                    <a:gd name="T0" fmla="*/ 72 w 176"/>
                    <a:gd name="T1" fmla="*/ 0 h 307"/>
                    <a:gd name="T2" fmla="*/ 175 w 176"/>
                    <a:gd name="T3" fmla="*/ 37 h 307"/>
                    <a:gd name="T4" fmla="*/ 154 w 176"/>
                    <a:gd name="T5" fmla="*/ 94 h 307"/>
                    <a:gd name="T6" fmla="*/ 125 w 176"/>
                    <a:gd name="T7" fmla="*/ 84 h 307"/>
                    <a:gd name="T8" fmla="*/ 44 w 176"/>
                    <a:gd name="T9" fmla="*/ 306 h 307"/>
                    <a:gd name="T10" fmla="*/ 0 w 176"/>
                    <a:gd name="T11" fmla="*/ 289 h 307"/>
                    <a:gd name="T12" fmla="*/ 80 w 176"/>
                    <a:gd name="T13" fmla="*/ 68 h 307"/>
                    <a:gd name="T14" fmla="*/ 51 w 176"/>
                    <a:gd name="T15" fmla="*/ 56 h 307"/>
                    <a:gd name="T16" fmla="*/ 72 w 176"/>
                    <a:gd name="T17" fmla="*/ 0 h 3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6"/>
                    <a:gd name="T28" fmla="*/ 0 h 307"/>
                    <a:gd name="T29" fmla="*/ 176 w 176"/>
                    <a:gd name="T30" fmla="*/ 307 h 3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6" h="307">
                      <a:moveTo>
                        <a:pt x="72" y="0"/>
                      </a:moveTo>
                      <a:lnTo>
                        <a:pt x="175" y="37"/>
                      </a:lnTo>
                      <a:lnTo>
                        <a:pt x="154" y="94"/>
                      </a:lnTo>
                      <a:lnTo>
                        <a:pt x="125" y="84"/>
                      </a:lnTo>
                      <a:lnTo>
                        <a:pt x="44" y="306"/>
                      </a:lnTo>
                      <a:lnTo>
                        <a:pt x="0" y="289"/>
                      </a:lnTo>
                      <a:lnTo>
                        <a:pt x="80" y="68"/>
                      </a:lnTo>
                      <a:lnTo>
                        <a:pt x="51" y="56"/>
                      </a:lnTo>
                      <a:lnTo>
                        <a:pt x="72" y="0"/>
                      </a:lnTo>
                    </a:path>
                  </a:pathLst>
                </a:custGeom>
                <a:solidFill>
                  <a:srgbClr val="FFFFFF"/>
                </a:solidFill>
                <a:ln w="12700" cap="rnd" cmpd="sng">
                  <a:solidFill>
                    <a:srgbClr val="000000"/>
                  </a:solidFill>
                  <a:prstDash val="solid"/>
                  <a:round/>
                  <a:headEnd/>
                  <a:tailEnd/>
                </a:ln>
              </p:spPr>
              <p:txBody>
                <a:bodyPr/>
                <a:lstStyle/>
                <a:p>
                  <a:endParaRPr lang="en-US"/>
                </a:p>
              </p:txBody>
            </p:sp>
            <p:sp>
              <p:nvSpPr>
                <p:cNvPr id="18447" name="Freeform 27"/>
                <p:cNvSpPr>
                  <a:spLocks/>
                </p:cNvSpPr>
                <p:nvPr/>
              </p:nvSpPr>
              <p:spPr bwMode="auto">
                <a:xfrm>
                  <a:off x="4859" y="1793"/>
                  <a:ext cx="89" cy="177"/>
                </a:xfrm>
                <a:custGeom>
                  <a:avLst/>
                  <a:gdLst>
                    <a:gd name="T0" fmla="*/ 59 w 89"/>
                    <a:gd name="T1" fmla="*/ 0 h 177"/>
                    <a:gd name="T2" fmla="*/ 88 w 89"/>
                    <a:gd name="T3" fmla="*/ 9 h 177"/>
                    <a:gd name="T4" fmla="*/ 28 w 89"/>
                    <a:gd name="T5" fmla="*/ 176 h 177"/>
                    <a:gd name="T6" fmla="*/ 0 w 89"/>
                    <a:gd name="T7" fmla="*/ 164 h 177"/>
                    <a:gd name="T8" fmla="*/ 59 w 89"/>
                    <a:gd name="T9" fmla="*/ 0 h 177"/>
                    <a:gd name="T10" fmla="*/ 0 60000 65536"/>
                    <a:gd name="T11" fmla="*/ 0 60000 65536"/>
                    <a:gd name="T12" fmla="*/ 0 60000 65536"/>
                    <a:gd name="T13" fmla="*/ 0 60000 65536"/>
                    <a:gd name="T14" fmla="*/ 0 60000 65536"/>
                    <a:gd name="T15" fmla="*/ 0 w 89"/>
                    <a:gd name="T16" fmla="*/ 0 h 177"/>
                    <a:gd name="T17" fmla="*/ 89 w 89"/>
                    <a:gd name="T18" fmla="*/ 177 h 177"/>
                  </a:gdLst>
                  <a:ahLst/>
                  <a:cxnLst>
                    <a:cxn ang="T10">
                      <a:pos x="T0" y="T1"/>
                    </a:cxn>
                    <a:cxn ang="T11">
                      <a:pos x="T2" y="T3"/>
                    </a:cxn>
                    <a:cxn ang="T12">
                      <a:pos x="T4" y="T5"/>
                    </a:cxn>
                    <a:cxn ang="T13">
                      <a:pos x="T6" y="T7"/>
                    </a:cxn>
                    <a:cxn ang="T14">
                      <a:pos x="T8" y="T9"/>
                    </a:cxn>
                  </a:cxnLst>
                  <a:rect l="T15" t="T16" r="T17" b="T18"/>
                  <a:pathLst>
                    <a:path w="89" h="177">
                      <a:moveTo>
                        <a:pt x="59" y="0"/>
                      </a:moveTo>
                      <a:lnTo>
                        <a:pt x="88" y="9"/>
                      </a:lnTo>
                      <a:lnTo>
                        <a:pt x="28" y="176"/>
                      </a:lnTo>
                      <a:lnTo>
                        <a:pt x="0" y="164"/>
                      </a:lnTo>
                      <a:lnTo>
                        <a:pt x="59" y="0"/>
                      </a:lnTo>
                    </a:path>
                  </a:pathLst>
                </a:custGeom>
                <a:solidFill>
                  <a:srgbClr val="FF0000"/>
                </a:solidFill>
                <a:ln w="12700" cap="rnd" cmpd="sng">
                  <a:solidFill>
                    <a:srgbClr val="000000"/>
                  </a:solidFill>
                  <a:prstDash val="solid"/>
                  <a:round/>
                  <a:headEnd/>
                  <a:tailEnd/>
                </a:ln>
              </p:spPr>
              <p:txBody>
                <a:bodyPr/>
                <a:lstStyle/>
                <a:p>
                  <a:endParaRPr lang="en-US"/>
                </a:p>
              </p:txBody>
            </p:sp>
            <p:sp>
              <p:nvSpPr>
                <p:cNvPr id="18448" name="Freeform 28"/>
                <p:cNvSpPr>
                  <a:spLocks/>
                </p:cNvSpPr>
                <p:nvPr/>
              </p:nvSpPr>
              <p:spPr bwMode="auto">
                <a:xfrm>
                  <a:off x="5032" y="1844"/>
                  <a:ext cx="53" cy="86"/>
                </a:xfrm>
                <a:custGeom>
                  <a:avLst/>
                  <a:gdLst>
                    <a:gd name="T0" fmla="*/ 27 w 53"/>
                    <a:gd name="T1" fmla="*/ 0 h 86"/>
                    <a:gd name="T2" fmla="*/ 52 w 53"/>
                    <a:gd name="T3" fmla="*/ 8 h 86"/>
                    <a:gd name="T4" fmla="*/ 24 w 53"/>
                    <a:gd name="T5" fmla="*/ 85 h 86"/>
                    <a:gd name="T6" fmla="*/ 0 w 53"/>
                    <a:gd name="T7" fmla="*/ 75 h 86"/>
                    <a:gd name="T8" fmla="*/ 27 w 53"/>
                    <a:gd name="T9" fmla="*/ 0 h 86"/>
                    <a:gd name="T10" fmla="*/ 0 60000 65536"/>
                    <a:gd name="T11" fmla="*/ 0 60000 65536"/>
                    <a:gd name="T12" fmla="*/ 0 60000 65536"/>
                    <a:gd name="T13" fmla="*/ 0 60000 65536"/>
                    <a:gd name="T14" fmla="*/ 0 60000 65536"/>
                    <a:gd name="T15" fmla="*/ 0 w 53"/>
                    <a:gd name="T16" fmla="*/ 0 h 86"/>
                    <a:gd name="T17" fmla="*/ 53 w 53"/>
                    <a:gd name="T18" fmla="*/ 86 h 86"/>
                  </a:gdLst>
                  <a:ahLst/>
                  <a:cxnLst>
                    <a:cxn ang="T10">
                      <a:pos x="T0" y="T1"/>
                    </a:cxn>
                    <a:cxn ang="T11">
                      <a:pos x="T2" y="T3"/>
                    </a:cxn>
                    <a:cxn ang="T12">
                      <a:pos x="T4" y="T5"/>
                    </a:cxn>
                    <a:cxn ang="T13">
                      <a:pos x="T6" y="T7"/>
                    </a:cxn>
                    <a:cxn ang="T14">
                      <a:pos x="T8" y="T9"/>
                    </a:cxn>
                  </a:cxnLst>
                  <a:rect l="T15" t="T16" r="T17" b="T18"/>
                  <a:pathLst>
                    <a:path w="53" h="86">
                      <a:moveTo>
                        <a:pt x="27" y="0"/>
                      </a:moveTo>
                      <a:lnTo>
                        <a:pt x="52" y="8"/>
                      </a:lnTo>
                      <a:lnTo>
                        <a:pt x="24" y="85"/>
                      </a:lnTo>
                      <a:lnTo>
                        <a:pt x="0" y="75"/>
                      </a:lnTo>
                      <a:lnTo>
                        <a:pt x="27" y="0"/>
                      </a:lnTo>
                    </a:path>
                  </a:pathLst>
                </a:custGeom>
                <a:solidFill>
                  <a:srgbClr val="FF0000"/>
                </a:solidFill>
                <a:ln w="12700" cap="rnd" cmpd="sng">
                  <a:solidFill>
                    <a:srgbClr val="000000"/>
                  </a:solidFill>
                  <a:prstDash val="solid"/>
                  <a:round/>
                  <a:headEnd/>
                  <a:tailEnd/>
                </a:ln>
              </p:spPr>
              <p:txBody>
                <a:bodyPr/>
                <a:lstStyle/>
                <a:p>
                  <a:endParaRPr lang="en-US"/>
                </a:p>
              </p:txBody>
            </p:sp>
          </p:grpSp>
        </p:grpSp>
      </p:gr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381000" y="685800"/>
            <a:ext cx="8151813" cy="839788"/>
          </a:xfrm>
        </p:spPr>
        <p:txBody>
          <a:bodyPr lIns="92075" tIns="46038" rIns="92075" bIns="46038" anchor="b"/>
          <a:lstStyle/>
          <a:p>
            <a:pPr eaLnBrk="1" hangingPunct="1">
              <a:defRPr/>
            </a:pPr>
            <a:r>
              <a:rPr lang="en-US" b="1" smtClean="0"/>
              <a:t>Free</a:t>
            </a:r>
            <a:r>
              <a:rPr lang="en-US" smtClean="0"/>
              <a:t> Scholarship Searches</a:t>
            </a:r>
            <a:br>
              <a:rPr lang="en-US" smtClean="0"/>
            </a:br>
            <a:r>
              <a:rPr lang="en-US" sz="3200" i="1" smtClean="0"/>
              <a:t>Via The World Wide Web</a:t>
            </a:r>
          </a:p>
        </p:txBody>
      </p:sp>
      <p:sp>
        <p:nvSpPr>
          <p:cNvPr id="40963" name="Rectangle 3"/>
          <p:cNvSpPr>
            <a:spLocks noGrp="1" noRot="1" noChangeArrowheads="1"/>
          </p:cNvSpPr>
          <p:nvPr>
            <p:ph type="body" idx="1"/>
          </p:nvPr>
        </p:nvSpPr>
        <p:spPr>
          <a:xfrm>
            <a:off x="685800" y="1524000"/>
            <a:ext cx="7467600" cy="4402138"/>
          </a:xfrm>
        </p:spPr>
        <p:txBody>
          <a:bodyPr lIns="92075" tIns="46038" rIns="92075" bIns="46038"/>
          <a:lstStyle/>
          <a:p>
            <a:pPr marL="0" indent="0" defTabSz="458788" eaLnBrk="1" hangingPunct="1">
              <a:lnSpc>
                <a:spcPct val="140000"/>
              </a:lnSpc>
              <a:buClr>
                <a:srgbClr val="990099"/>
              </a:buClr>
              <a:defRPr/>
            </a:pPr>
            <a:r>
              <a:rPr lang="en-US" altLang="en-US" smtClean="0"/>
              <a:t>careercrusing.com</a:t>
            </a:r>
          </a:p>
          <a:p>
            <a:pPr marL="0" indent="0" defTabSz="458788" eaLnBrk="1" hangingPunct="1">
              <a:lnSpc>
                <a:spcPct val="140000"/>
              </a:lnSpc>
              <a:buClr>
                <a:srgbClr val="990099"/>
              </a:buClr>
              <a:defRPr/>
            </a:pPr>
            <a:r>
              <a:rPr lang="en-US" altLang="en-US" smtClean="0"/>
              <a:t>scholarships.com</a:t>
            </a:r>
          </a:p>
          <a:p>
            <a:pPr marL="0" indent="0" defTabSz="458788" eaLnBrk="1" hangingPunct="1">
              <a:lnSpc>
                <a:spcPct val="140000"/>
              </a:lnSpc>
              <a:buClr>
                <a:srgbClr val="990099"/>
              </a:buClr>
              <a:defRPr/>
            </a:pPr>
            <a:r>
              <a:rPr lang="en-US" altLang="en-US" smtClean="0"/>
              <a:t>CollegeNet.com</a:t>
            </a:r>
          </a:p>
          <a:p>
            <a:pPr marL="0" indent="0" defTabSz="458788" eaLnBrk="1" hangingPunct="1">
              <a:lnSpc>
                <a:spcPct val="140000"/>
              </a:lnSpc>
              <a:buClr>
                <a:srgbClr val="990099"/>
              </a:buClr>
              <a:defRPr/>
            </a:pPr>
            <a:r>
              <a:rPr lang="en-US" altLang="en-US" smtClean="0"/>
              <a:t>FastWeb - fastweb.com</a:t>
            </a:r>
          </a:p>
          <a:p>
            <a:pPr marL="0" indent="0" defTabSz="458788" eaLnBrk="1" hangingPunct="1">
              <a:lnSpc>
                <a:spcPct val="140000"/>
              </a:lnSpc>
              <a:buClr>
                <a:srgbClr val="990099"/>
              </a:buClr>
              <a:defRPr/>
            </a:pPr>
            <a:r>
              <a:rPr lang="en-US" altLang="en-US" smtClean="0"/>
              <a:t>Google </a:t>
            </a:r>
          </a:p>
        </p:txBody>
      </p:sp>
      <p:pic>
        <p:nvPicPr>
          <p:cNvPr id="19460" name="Picture 5"/>
          <p:cNvPicPr>
            <a:picLocks noChangeArrowheads="1"/>
          </p:cNvPicPr>
          <p:nvPr/>
        </p:nvPicPr>
        <p:blipFill>
          <a:blip r:embed="rId3" cstate="print"/>
          <a:srcRect/>
          <a:stretch>
            <a:fillRect/>
          </a:stretch>
        </p:blipFill>
        <p:spPr bwMode="auto">
          <a:xfrm>
            <a:off x="6580188" y="4038600"/>
            <a:ext cx="2563812" cy="254317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762000" y="685800"/>
            <a:ext cx="7239000" cy="1562100"/>
          </a:xfrm>
        </p:spPr>
        <p:txBody>
          <a:bodyPr lIns="92075" tIns="46038" rIns="92075" bIns="46038" anchor="b"/>
          <a:lstStyle/>
          <a:p>
            <a:pPr eaLnBrk="1" hangingPunct="1">
              <a:defRPr/>
            </a:pPr>
            <a:r>
              <a:rPr lang="en-US" smtClean="0"/>
              <a:t>Additional Financial Aid Information</a:t>
            </a:r>
            <a:br>
              <a:rPr lang="en-US" smtClean="0"/>
            </a:br>
            <a:endParaRPr lang="en-US" sz="3600" smtClean="0"/>
          </a:p>
        </p:txBody>
      </p:sp>
      <p:sp>
        <p:nvSpPr>
          <p:cNvPr id="43011" name="Rectangle 3"/>
          <p:cNvSpPr>
            <a:spLocks noGrp="1" noRot="1" noChangeArrowheads="1"/>
          </p:cNvSpPr>
          <p:nvPr>
            <p:ph type="body" idx="1"/>
          </p:nvPr>
        </p:nvSpPr>
        <p:spPr>
          <a:xfrm>
            <a:off x="914400" y="2286000"/>
            <a:ext cx="7467600" cy="4191000"/>
          </a:xfrm>
        </p:spPr>
        <p:txBody>
          <a:bodyPr lIns="92075" tIns="46038" rIns="92075" bIns="46038"/>
          <a:lstStyle/>
          <a:p>
            <a:pPr marL="0" indent="0" defTabSz="458788" eaLnBrk="1" hangingPunct="1">
              <a:spcAft>
                <a:spcPct val="10000"/>
              </a:spcAft>
              <a:defRPr/>
            </a:pPr>
            <a:endParaRPr lang="en-US" altLang="en-US" sz="1000" smtClean="0"/>
          </a:p>
          <a:p>
            <a:pPr marL="0" indent="0" defTabSz="458788" eaLnBrk="1" hangingPunct="1">
              <a:defRPr/>
            </a:pPr>
            <a:r>
              <a:rPr lang="en-US" altLang="en-US" smtClean="0"/>
              <a:t>FREE School Searches</a:t>
            </a:r>
          </a:p>
          <a:p>
            <a:pPr marL="628650" lvl="3" indent="-111125" defTabSz="458788" eaLnBrk="1" hangingPunct="1">
              <a:defRPr/>
            </a:pPr>
            <a:r>
              <a:rPr lang="en-US" altLang="en-US" smtClean="0">
                <a:hlinkClick r:id="rId3"/>
              </a:rPr>
              <a:t>www.petersons.com</a:t>
            </a:r>
            <a:endParaRPr lang="en-US" altLang="en-US" smtClean="0"/>
          </a:p>
          <a:p>
            <a:pPr marL="628650" lvl="3" indent="-111125" defTabSz="458788" eaLnBrk="1" hangingPunct="1">
              <a:defRPr/>
            </a:pPr>
            <a:r>
              <a:rPr lang="en-US" altLang="en-US" smtClean="0">
                <a:hlinkClick r:id="rId4"/>
              </a:rPr>
              <a:t>www.careercruising.com</a:t>
            </a:r>
            <a:r>
              <a:rPr lang="en-US" altLang="en-US" smtClean="0"/>
              <a:t> </a:t>
            </a:r>
          </a:p>
          <a:p>
            <a:pPr marL="0" indent="0" defTabSz="458788" eaLnBrk="1" hangingPunct="1">
              <a:spcBef>
                <a:spcPct val="30000"/>
              </a:spcBef>
              <a:defRPr/>
            </a:pPr>
            <a:r>
              <a:rPr lang="en-US" altLang="en-US" smtClean="0"/>
              <a:t>And More…</a:t>
            </a:r>
          </a:p>
          <a:p>
            <a:pPr marL="628650" lvl="3" indent="-111125" defTabSz="458788" eaLnBrk="1" hangingPunct="1">
              <a:spcBef>
                <a:spcPct val="30000"/>
              </a:spcBef>
              <a:defRPr/>
            </a:pPr>
            <a:r>
              <a:rPr lang="en-US" altLang="en-US" smtClean="0">
                <a:hlinkClick r:id="rId5"/>
              </a:rPr>
              <a:t>http://www.youtube.com/user/FederalStudentAid</a:t>
            </a:r>
            <a:r>
              <a:rPr lang="en-US" altLang="en-US" smtClean="0"/>
              <a:t> </a:t>
            </a:r>
          </a:p>
          <a:p>
            <a:pPr marL="628650" lvl="3" indent="-111125" defTabSz="458788" eaLnBrk="1" hangingPunct="1">
              <a:spcBef>
                <a:spcPct val="30000"/>
              </a:spcBef>
              <a:defRPr/>
            </a:pPr>
            <a:r>
              <a:rPr lang="en-US" altLang="en-US" smtClean="0">
                <a:hlinkClick r:id="rId6"/>
              </a:rPr>
              <a:t>www.savingforcollege.com</a:t>
            </a:r>
            <a:r>
              <a:rPr lang="en-US" altLang="en-US" smtClean="0"/>
              <a:t> </a:t>
            </a:r>
            <a:endParaRPr lang="en-US" smtClean="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304800" y="152400"/>
            <a:ext cx="8229600" cy="1143000"/>
          </a:xfrm>
        </p:spPr>
        <p:txBody>
          <a:bodyPr/>
          <a:lstStyle/>
          <a:p>
            <a:pPr eaLnBrk="1" hangingPunct="1">
              <a:defRPr/>
            </a:pPr>
            <a:r>
              <a:rPr lang="en-US" sz="4000" dirty="0" smtClean="0"/>
              <a:t>A </a:t>
            </a:r>
            <a:r>
              <a:rPr lang="en-US" sz="4000" dirty="0" smtClean="0"/>
              <a:t>Brief Timeline</a:t>
            </a:r>
          </a:p>
        </p:txBody>
      </p:sp>
      <p:sp>
        <p:nvSpPr>
          <p:cNvPr id="47107" name="Rectangle 3"/>
          <p:cNvSpPr>
            <a:spLocks noGrp="1" noRot="1" noChangeArrowheads="1"/>
          </p:cNvSpPr>
          <p:nvPr>
            <p:ph type="body" idx="1"/>
          </p:nvPr>
        </p:nvSpPr>
        <p:spPr>
          <a:xfrm>
            <a:off x="152400" y="1676400"/>
            <a:ext cx="8763000" cy="5181600"/>
          </a:xfrm>
        </p:spPr>
        <p:txBody>
          <a:bodyPr>
            <a:normAutofit/>
          </a:bodyPr>
          <a:lstStyle/>
          <a:p>
            <a:pPr eaLnBrk="1" hangingPunct="1">
              <a:lnSpc>
                <a:spcPct val="90000"/>
              </a:lnSpc>
              <a:defRPr/>
            </a:pPr>
            <a:r>
              <a:rPr lang="en-US" sz="2800" dirty="0" smtClean="0"/>
              <a:t>Summer </a:t>
            </a:r>
            <a:r>
              <a:rPr lang="en-US" sz="2800" dirty="0" smtClean="0"/>
              <a:t>2017</a:t>
            </a:r>
            <a:endParaRPr lang="en-US" sz="2800" dirty="0" smtClean="0"/>
          </a:p>
          <a:p>
            <a:pPr lvl="1" eaLnBrk="1" hangingPunct="1">
              <a:lnSpc>
                <a:spcPct val="90000"/>
              </a:lnSpc>
              <a:defRPr/>
            </a:pPr>
            <a:r>
              <a:rPr lang="en-US" sz="2400" dirty="0" smtClean="0"/>
              <a:t>Explore internships or job shadow opportunities</a:t>
            </a:r>
          </a:p>
          <a:p>
            <a:pPr lvl="1" eaLnBrk="1" hangingPunct="1">
              <a:lnSpc>
                <a:spcPct val="90000"/>
              </a:lnSpc>
              <a:defRPr/>
            </a:pPr>
            <a:r>
              <a:rPr lang="en-US" sz="2400" dirty="0" smtClean="0"/>
              <a:t>Visit </a:t>
            </a:r>
            <a:r>
              <a:rPr lang="en-US" sz="2400" dirty="0" smtClean="0"/>
              <a:t>college campuses and gather applications</a:t>
            </a:r>
          </a:p>
          <a:p>
            <a:pPr lvl="1" eaLnBrk="1" hangingPunct="1">
              <a:lnSpc>
                <a:spcPct val="90000"/>
              </a:lnSpc>
              <a:defRPr/>
            </a:pPr>
            <a:r>
              <a:rPr lang="en-US" sz="2400" dirty="0" smtClean="0"/>
              <a:t>Apply for early decision </a:t>
            </a:r>
          </a:p>
          <a:p>
            <a:pPr lvl="1" eaLnBrk="1" hangingPunct="1">
              <a:lnSpc>
                <a:spcPct val="90000"/>
              </a:lnSpc>
              <a:defRPr/>
            </a:pPr>
            <a:r>
              <a:rPr lang="en-US" sz="2400" dirty="0" smtClean="0"/>
              <a:t>Work and save money for college</a:t>
            </a:r>
          </a:p>
          <a:p>
            <a:pPr lvl="1" eaLnBrk="1" hangingPunct="1">
              <a:lnSpc>
                <a:spcPct val="90000"/>
              </a:lnSpc>
              <a:defRPr/>
            </a:pPr>
            <a:r>
              <a:rPr lang="en-US" sz="2400" dirty="0" smtClean="0"/>
              <a:t>Begin searching for scholarships </a:t>
            </a:r>
          </a:p>
          <a:p>
            <a:pPr lvl="1" eaLnBrk="1" hangingPunct="1">
              <a:lnSpc>
                <a:spcPct val="90000"/>
              </a:lnSpc>
              <a:defRPr/>
            </a:pPr>
            <a:r>
              <a:rPr lang="en-US" sz="2400" dirty="0" smtClean="0"/>
              <a:t>Volunteer!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914400"/>
            <a:ext cx="8540750" cy="5184775"/>
          </a:xfrm>
        </p:spPr>
        <p:txBody>
          <a:bodyPr/>
          <a:lstStyle/>
          <a:p>
            <a:pPr eaLnBrk="1" hangingPunct="1">
              <a:lnSpc>
                <a:spcPct val="90000"/>
              </a:lnSpc>
              <a:defRPr/>
            </a:pPr>
            <a:r>
              <a:rPr lang="en-US" sz="2800" dirty="0" smtClean="0"/>
              <a:t>Fall of Senior Year</a:t>
            </a:r>
          </a:p>
          <a:p>
            <a:pPr lvl="1" eaLnBrk="1" hangingPunct="1">
              <a:lnSpc>
                <a:spcPct val="90000"/>
              </a:lnSpc>
              <a:defRPr/>
            </a:pPr>
            <a:r>
              <a:rPr lang="en-US" sz="2400" dirty="0" smtClean="0"/>
              <a:t>Check with Counselors to verify graduation eligibility</a:t>
            </a:r>
          </a:p>
          <a:p>
            <a:pPr lvl="1" eaLnBrk="1" hangingPunct="1">
              <a:lnSpc>
                <a:spcPct val="90000"/>
              </a:lnSpc>
              <a:defRPr/>
            </a:pPr>
            <a:r>
              <a:rPr lang="en-US" sz="2400" dirty="0" smtClean="0"/>
              <a:t>Begin working on college applications; note deadlines. </a:t>
            </a:r>
          </a:p>
          <a:p>
            <a:pPr lvl="2" eaLnBrk="1" hangingPunct="1">
              <a:lnSpc>
                <a:spcPct val="90000"/>
              </a:lnSpc>
              <a:defRPr/>
            </a:pPr>
            <a:r>
              <a:rPr lang="en-US" sz="2000" dirty="0" smtClean="0"/>
              <a:t>Set up your college applications filing system; keep track of all correspondence with colleges. </a:t>
            </a:r>
          </a:p>
          <a:p>
            <a:pPr lvl="1" eaLnBrk="1" hangingPunct="1">
              <a:lnSpc>
                <a:spcPct val="90000"/>
              </a:lnSpc>
              <a:defRPr/>
            </a:pPr>
            <a:r>
              <a:rPr lang="en-US" sz="2400" dirty="0" smtClean="0"/>
              <a:t>Register for any additional ACT or SAT exams  </a:t>
            </a:r>
          </a:p>
          <a:p>
            <a:pPr lvl="1" eaLnBrk="1" hangingPunct="1">
              <a:lnSpc>
                <a:spcPct val="90000"/>
              </a:lnSpc>
              <a:defRPr/>
            </a:pPr>
            <a:r>
              <a:rPr lang="en-US" sz="2400" dirty="0" smtClean="0"/>
              <a:t>Look for scheduled visits of college </a:t>
            </a:r>
            <a:r>
              <a:rPr lang="en-US" sz="2400" dirty="0" smtClean="0"/>
              <a:t>representatives, career and </a:t>
            </a:r>
            <a:r>
              <a:rPr lang="en-US" sz="2400" dirty="0" err="1" smtClean="0"/>
              <a:t>vo</a:t>
            </a:r>
            <a:r>
              <a:rPr lang="en-US" sz="2400" dirty="0" smtClean="0"/>
              <a:t> tech programs, and local businesses. </a:t>
            </a:r>
            <a:endParaRPr lang="en-US" sz="2400" dirty="0" smtClean="0"/>
          </a:p>
          <a:p>
            <a:pPr lvl="1" eaLnBrk="1" hangingPunct="1">
              <a:lnSpc>
                <a:spcPct val="90000"/>
              </a:lnSpc>
              <a:defRPr/>
            </a:pPr>
            <a:r>
              <a:rPr lang="en-US" sz="2400" dirty="0" smtClean="0"/>
              <a:t>Fill out scholarship applications </a:t>
            </a:r>
          </a:p>
          <a:p>
            <a:pPr lvl="1" eaLnBrk="1" hangingPunct="1">
              <a:lnSpc>
                <a:spcPct val="90000"/>
              </a:lnSpc>
              <a:defRPr/>
            </a:pPr>
            <a:r>
              <a:rPr lang="en-US" sz="2400" dirty="0" smtClean="0"/>
              <a:t>Attend Financial Aid Workshops, given by the Guidance Department. Watch for the announcement. </a:t>
            </a:r>
          </a:p>
          <a:p>
            <a:pPr lvl="1" eaLnBrk="1" hangingPunct="1">
              <a:lnSpc>
                <a:spcPct val="90000"/>
              </a:lnSpc>
              <a:defRPr/>
            </a:pPr>
            <a:r>
              <a:rPr lang="en-US" sz="2400" dirty="0" smtClean="0"/>
              <a:t>October of Senior Year – Complete your </a:t>
            </a:r>
            <a:r>
              <a:rPr lang="en-US" sz="2400" dirty="0" smtClean="0"/>
              <a:t>FAFSA!! </a:t>
            </a:r>
          </a:p>
          <a:p>
            <a:pPr lvl="2" eaLnBrk="1" hangingPunct="1">
              <a:lnSpc>
                <a:spcPct val="90000"/>
              </a:lnSpc>
              <a:defRPr/>
            </a:pPr>
            <a:r>
              <a:rPr lang="en-US" sz="2000" dirty="0" smtClean="0"/>
              <a:t>Look for our FAFSA initiative </a:t>
            </a:r>
            <a:endParaRPr lang="en-US" sz="20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Rot="1" noChangeArrowheads="1"/>
          </p:cNvSpPr>
          <p:nvPr>
            <p:ph type="body" sz="half" idx="1"/>
          </p:nvPr>
        </p:nvSpPr>
        <p:spPr>
          <a:xfrm>
            <a:off x="228600" y="914400"/>
            <a:ext cx="8915400" cy="5715000"/>
          </a:xfrm>
        </p:spPr>
        <p:txBody>
          <a:bodyPr/>
          <a:lstStyle/>
          <a:p>
            <a:pPr eaLnBrk="1" hangingPunct="1">
              <a:lnSpc>
                <a:spcPct val="90000"/>
              </a:lnSpc>
              <a:defRPr/>
            </a:pPr>
            <a:r>
              <a:rPr lang="en-US" sz="2800" dirty="0" smtClean="0"/>
              <a:t>Winter of Senior Year</a:t>
            </a:r>
          </a:p>
          <a:p>
            <a:pPr lvl="1" eaLnBrk="1" hangingPunct="1">
              <a:lnSpc>
                <a:spcPct val="90000"/>
              </a:lnSpc>
              <a:defRPr/>
            </a:pPr>
            <a:r>
              <a:rPr lang="en-US" sz="2400" dirty="0" smtClean="0"/>
              <a:t>Finalize and submit applications: most are due around December </a:t>
            </a:r>
          </a:p>
          <a:p>
            <a:pPr lvl="1" eaLnBrk="1" hangingPunct="1">
              <a:lnSpc>
                <a:spcPct val="90000"/>
              </a:lnSpc>
              <a:defRPr/>
            </a:pPr>
            <a:r>
              <a:rPr lang="en-US" sz="2400" dirty="0" smtClean="0"/>
              <a:t>Complete community service requirements. </a:t>
            </a:r>
          </a:p>
          <a:p>
            <a:pPr lvl="1" eaLnBrk="1" hangingPunct="1">
              <a:lnSpc>
                <a:spcPct val="90000"/>
              </a:lnSpc>
              <a:defRPr/>
            </a:pPr>
            <a:r>
              <a:rPr lang="en-US" sz="2400" dirty="0" smtClean="0"/>
              <a:t>Start looking for summer work or internship opportunities. </a:t>
            </a:r>
          </a:p>
          <a:p>
            <a:pPr lvl="1" eaLnBrk="1" hangingPunct="1">
              <a:lnSpc>
                <a:spcPct val="90000"/>
              </a:lnSpc>
              <a:defRPr/>
            </a:pPr>
            <a:r>
              <a:rPr lang="en-US" sz="2400" dirty="0" smtClean="0"/>
              <a:t>Continue looking for scholarship money. </a:t>
            </a:r>
          </a:p>
          <a:p>
            <a:pPr lvl="1" eaLnBrk="1" hangingPunct="1">
              <a:lnSpc>
                <a:spcPct val="90000"/>
              </a:lnSpc>
              <a:defRPr/>
            </a:pPr>
            <a:r>
              <a:rPr lang="en-US" sz="2400" dirty="0" smtClean="0"/>
              <a:t>Receive Student Aid Report (SAR) from the Federal Student Aid Program, and review for accuracy. </a:t>
            </a:r>
          </a:p>
          <a:p>
            <a:pPr lvl="1" eaLnBrk="1" hangingPunct="1">
              <a:lnSpc>
                <a:spcPct val="90000"/>
              </a:lnSpc>
              <a:defRPr/>
            </a:pPr>
            <a:r>
              <a:rPr lang="en-US" sz="2400" dirty="0" smtClean="0"/>
              <a:t>Respond to requests from colleges for any additional information needed. </a:t>
            </a:r>
          </a:p>
          <a:p>
            <a:pPr lvl="1" eaLnBrk="1" hangingPunct="1">
              <a:lnSpc>
                <a:spcPct val="90000"/>
              </a:lnSpc>
              <a:defRPr/>
            </a:pPr>
            <a:r>
              <a:rPr lang="en-US" sz="2400" dirty="0" smtClean="0"/>
              <a:t>Maintain high level of academic performance. </a:t>
            </a:r>
          </a:p>
        </p:txBody>
      </p:sp>
      <p:pic>
        <p:nvPicPr>
          <p:cNvPr id="6147" name="Picture 4" descr="MCj03318990000[1]"/>
          <p:cNvPicPr>
            <a:picLocks noGrp="1" noChangeAspect="1" noChangeArrowheads="1"/>
          </p:cNvPicPr>
          <p:nvPr>
            <p:ph sz="quarter" idx="2"/>
          </p:nvPr>
        </p:nvPicPr>
        <p:blipFill>
          <a:blip r:embed="rId3" cstate="print"/>
          <a:srcRect/>
          <a:stretch>
            <a:fillRect/>
          </a:stretch>
        </p:blipFill>
        <p:spPr>
          <a:xfrm>
            <a:off x="7086600" y="152400"/>
            <a:ext cx="1219200" cy="1173163"/>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type="body" idx="1"/>
          </p:nvPr>
        </p:nvSpPr>
        <p:spPr>
          <a:xfrm>
            <a:off x="152400" y="0"/>
            <a:ext cx="8991600" cy="6248400"/>
          </a:xfrm>
        </p:spPr>
        <p:txBody>
          <a:bodyPr/>
          <a:lstStyle/>
          <a:p>
            <a:pPr marL="533400" indent="-533400" eaLnBrk="1" hangingPunct="1">
              <a:defRPr/>
            </a:pPr>
            <a:r>
              <a:rPr lang="en-US" dirty="0" smtClean="0"/>
              <a:t>Spring of Senior Year</a:t>
            </a:r>
          </a:p>
          <a:p>
            <a:pPr marL="914400" lvl="1" indent="-457200" eaLnBrk="1" hangingPunct="1">
              <a:defRPr/>
            </a:pPr>
            <a:r>
              <a:rPr lang="en-US" dirty="0" smtClean="0"/>
              <a:t>Begin receiving financial aid award letters from the colleges you have applied to, and make comparisons. </a:t>
            </a:r>
          </a:p>
          <a:p>
            <a:pPr marL="914400" lvl="1" indent="-457200" eaLnBrk="1" hangingPunct="1">
              <a:defRPr/>
            </a:pPr>
            <a:r>
              <a:rPr lang="en-US" dirty="0" smtClean="0"/>
              <a:t>Investigate payment options with each college. </a:t>
            </a:r>
          </a:p>
          <a:p>
            <a:pPr marL="914400" lvl="1" indent="-457200" eaLnBrk="1" hangingPunct="1">
              <a:defRPr/>
            </a:pPr>
            <a:r>
              <a:rPr lang="en-US" dirty="0" smtClean="0"/>
              <a:t>Accept all or part of the financial aid offered; sign and return acceptance letter. </a:t>
            </a:r>
          </a:p>
          <a:p>
            <a:pPr marL="1295400" lvl="2" indent="-381000" eaLnBrk="1" hangingPunct="1">
              <a:defRPr/>
            </a:pPr>
            <a:r>
              <a:rPr lang="en-US" dirty="0" smtClean="0"/>
              <a:t>Don't commit if you have not yet received all of your award letters from the colleges to which you have applied. Call the college admissions offices and ask for extensions. </a:t>
            </a:r>
          </a:p>
          <a:p>
            <a:pPr marL="914400" lvl="1" indent="-457200" eaLnBrk="1" hangingPunct="1">
              <a:defRPr/>
            </a:pPr>
            <a:r>
              <a:rPr lang="en-US" dirty="0" smtClean="0"/>
              <a:t>Continue working on scholarships</a:t>
            </a:r>
          </a:p>
          <a:p>
            <a:pPr marL="914400" lvl="1" indent="-457200" eaLnBrk="1" hangingPunct="1">
              <a:defRPr/>
            </a:pPr>
            <a:r>
              <a:rPr lang="en-US" dirty="0" smtClean="0"/>
              <a:t>Continue exploring job opportunities </a:t>
            </a:r>
            <a:endParaRPr lang="en-US" dirty="0" smtClean="0"/>
          </a:p>
          <a:p>
            <a:pPr marL="914400" lvl="1" indent="-457200" eaLnBrk="1" hangingPunct="1">
              <a:defRPr/>
            </a:pPr>
            <a:r>
              <a:rPr lang="en-US" dirty="0" smtClean="0"/>
              <a:t>Don’t </a:t>
            </a:r>
            <a:r>
              <a:rPr lang="en-US" dirty="0" smtClean="0"/>
              <a:t>let your grades slip; you want to graduate in good standing. </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Rot="1" noChangeArrowheads="1"/>
          </p:cNvSpPr>
          <p:nvPr>
            <p:ph type="body" idx="1"/>
          </p:nvPr>
        </p:nvSpPr>
        <p:spPr>
          <a:xfrm>
            <a:off x="228600" y="533400"/>
            <a:ext cx="8613775" cy="5943600"/>
          </a:xfrm>
        </p:spPr>
        <p:txBody>
          <a:bodyPr/>
          <a:lstStyle/>
          <a:p>
            <a:pPr lvl="1" eaLnBrk="1" hangingPunct="1">
              <a:buFont typeface="Wingdings" pitchFamily="2" charset="2"/>
              <a:buNone/>
              <a:defRPr/>
            </a:pPr>
            <a:r>
              <a:rPr lang="en-US" smtClean="0"/>
              <a:t>Spring Cont. </a:t>
            </a:r>
          </a:p>
          <a:p>
            <a:pPr lvl="1" eaLnBrk="1" hangingPunct="1">
              <a:defRPr/>
            </a:pPr>
            <a:r>
              <a:rPr lang="en-US" smtClean="0"/>
              <a:t>Notify the college you plan to attend and send final transcript. Send deposit to college. </a:t>
            </a:r>
          </a:p>
          <a:p>
            <a:pPr lvl="1" eaLnBrk="1" hangingPunct="1">
              <a:defRPr/>
            </a:pPr>
            <a:r>
              <a:rPr lang="en-US" smtClean="0"/>
              <a:t>Make loan arrangements. Report any private scholarship to the financial aid office of the college you will be attending. </a:t>
            </a:r>
          </a:p>
          <a:p>
            <a:pPr lvl="1" eaLnBrk="1" hangingPunct="1">
              <a:defRPr/>
            </a:pPr>
            <a:r>
              <a:rPr lang="en-US" smtClean="0"/>
              <a:t>Notify the colleges that you will not be attending. This is very important. </a:t>
            </a:r>
          </a:p>
          <a:p>
            <a:pPr lvl="1" eaLnBrk="1" hangingPunct="1">
              <a:defRPr/>
            </a:pPr>
            <a:r>
              <a:rPr lang="en-US" smtClean="0"/>
              <a:t>Send thank-you notes to teachers who advised and assisted you. </a:t>
            </a:r>
          </a:p>
          <a:p>
            <a:pPr lvl="1" eaLnBrk="1" hangingPunct="1">
              <a:defRPr/>
            </a:pPr>
            <a:r>
              <a:rPr lang="en-US" smtClean="0"/>
              <a:t>GRADUATION </a:t>
            </a:r>
          </a:p>
          <a:p>
            <a:pPr eaLnBrk="1" hangingPunct="1">
              <a:defRPr/>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Rot="1" noChangeArrowheads="1"/>
          </p:cNvSpPr>
          <p:nvPr>
            <p:ph type="body" sz="half" idx="1"/>
          </p:nvPr>
        </p:nvSpPr>
        <p:spPr>
          <a:xfrm>
            <a:off x="301625" y="1600200"/>
            <a:ext cx="8461375" cy="4498975"/>
          </a:xfrm>
        </p:spPr>
        <p:txBody>
          <a:bodyPr/>
          <a:lstStyle/>
          <a:p>
            <a:pPr eaLnBrk="1" hangingPunct="1">
              <a:defRPr/>
            </a:pPr>
            <a:r>
              <a:rPr lang="en-US" sz="2800" smtClean="0"/>
              <a:t>Post Graduation</a:t>
            </a:r>
          </a:p>
          <a:p>
            <a:pPr lvl="1" eaLnBrk="1" hangingPunct="1">
              <a:defRPr/>
            </a:pPr>
            <a:r>
              <a:rPr lang="en-US" sz="2400" smtClean="0"/>
              <a:t>Work during the summer to save money for college</a:t>
            </a:r>
          </a:p>
          <a:p>
            <a:pPr lvl="1" eaLnBrk="1" hangingPunct="1">
              <a:defRPr/>
            </a:pPr>
            <a:r>
              <a:rPr lang="en-US" sz="2400" smtClean="0"/>
              <a:t>Attend orientation sessions and prepare for Fall </a:t>
            </a:r>
          </a:p>
          <a:p>
            <a:pPr eaLnBrk="1" hangingPunct="1">
              <a:defRPr/>
            </a:pPr>
            <a:endParaRPr lang="en-US" sz="2800" smtClean="0"/>
          </a:p>
        </p:txBody>
      </p:sp>
      <p:pic>
        <p:nvPicPr>
          <p:cNvPr id="9219" name="Picture 4" descr="MCj03711940000[1]"/>
          <p:cNvPicPr>
            <a:picLocks noGrp="1" noChangeAspect="1" noChangeArrowheads="1"/>
          </p:cNvPicPr>
          <p:nvPr>
            <p:ph sz="half" idx="2"/>
          </p:nvPr>
        </p:nvPicPr>
        <p:blipFill>
          <a:blip r:embed="rId3" cstate="print"/>
          <a:srcRect/>
          <a:stretch>
            <a:fillRect/>
          </a:stretch>
        </p:blipFill>
        <p:spPr>
          <a:xfrm>
            <a:off x="2667000" y="3124200"/>
            <a:ext cx="3886200" cy="3278188"/>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12"/>
          </p:nvPr>
        </p:nvSpPr>
        <p:spPr>
          <a:noFill/>
        </p:spPr>
        <p:txBody>
          <a:bodyPr/>
          <a:lstStyle/>
          <a:p>
            <a:fld id="{74A0AD56-3D29-4070-AA97-B02AC8783C2D}" type="slidenum">
              <a:rPr lang="en-US"/>
              <a:pPr/>
              <a:t>8</a:t>
            </a:fld>
            <a:endParaRPr lang="en-US"/>
          </a:p>
        </p:txBody>
      </p:sp>
      <p:sp>
        <p:nvSpPr>
          <p:cNvPr id="6146" name="Rectangle 2"/>
          <p:cNvSpPr>
            <a:spLocks noGrp="1" noRot="1" noChangeArrowheads="1"/>
          </p:cNvSpPr>
          <p:nvPr>
            <p:ph type="title"/>
          </p:nvPr>
        </p:nvSpPr>
        <p:spPr>
          <a:xfrm>
            <a:off x="538163" y="258763"/>
            <a:ext cx="8304212" cy="1104900"/>
          </a:xfrm>
        </p:spPr>
        <p:txBody>
          <a:bodyPr lIns="92075" tIns="46038" rIns="92075" bIns="46038" anchor="b"/>
          <a:lstStyle/>
          <a:p>
            <a:pPr eaLnBrk="1" hangingPunct="1">
              <a:defRPr/>
            </a:pPr>
            <a:r>
              <a:rPr lang="en-US" sz="4000" smtClean="0"/>
              <a:t>College Can Be Made Affordable</a:t>
            </a:r>
          </a:p>
        </p:txBody>
      </p:sp>
      <p:sp>
        <p:nvSpPr>
          <p:cNvPr id="6147" name="Rectangle 3"/>
          <p:cNvSpPr>
            <a:spLocks noGrp="1" noRot="1" noChangeArrowheads="1"/>
          </p:cNvSpPr>
          <p:nvPr>
            <p:ph type="body" sz="half" idx="2"/>
          </p:nvPr>
        </p:nvSpPr>
        <p:spPr>
          <a:xfrm>
            <a:off x="1487488" y="1751013"/>
            <a:ext cx="6643687" cy="4090987"/>
          </a:xfrm>
        </p:spPr>
        <p:txBody>
          <a:bodyPr lIns="92075" tIns="46038" rIns="92075" bIns="46038"/>
          <a:lstStyle/>
          <a:p>
            <a:pPr marL="0" indent="0" defTabSz="458788" eaLnBrk="1" hangingPunct="1">
              <a:lnSpc>
                <a:spcPct val="170000"/>
              </a:lnSpc>
              <a:defRPr/>
            </a:pPr>
            <a:r>
              <a:rPr lang="en-US" smtClean="0"/>
              <a:t>Learn about financial aid</a:t>
            </a:r>
          </a:p>
          <a:p>
            <a:pPr marL="0" indent="0" defTabSz="458788" eaLnBrk="1" hangingPunct="1">
              <a:lnSpc>
                <a:spcPct val="170000"/>
              </a:lnSpc>
              <a:defRPr/>
            </a:pPr>
            <a:r>
              <a:rPr lang="en-US" smtClean="0"/>
              <a:t>SAVE, SAVE, and SAVE</a:t>
            </a:r>
          </a:p>
          <a:p>
            <a:pPr marL="0" indent="0" defTabSz="458788" eaLnBrk="1" hangingPunct="1">
              <a:lnSpc>
                <a:spcPct val="170000"/>
              </a:lnSpc>
              <a:defRPr/>
            </a:pPr>
            <a:r>
              <a:rPr lang="en-US" smtClean="0"/>
              <a:t>Talk to experts</a:t>
            </a:r>
          </a:p>
          <a:p>
            <a:pPr marL="0" indent="0" defTabSz="458788" eaLnBrk="1" hangingPunct="1">
              <a:lnSpc>
                <a:spcPct val="170000"/>
              </a:lnSpc>
              <a:defRPr/>
            </a:pPr>
            <a:r>
              <a:rPr lang="en-US" smtClean="0"/>
              <a:t>Apply for financial aid</a:t>
            </a:r>
          </a:p>
        </p:txBody>
      </p:sp>
      <p:sp>
        <p:nvSpPr>
          <p:cNvPr id="10245" name="Freeform 4"/>
          <p:cNvSpPr>
            <a:spLocks/>
          </p:cNvSpPr>
          <p:nvPr/>
        </p:nvSpPr>
        <p:spPr bwMode="auto">
          <a:xfrm>
            <a:off x="6911975" y="2909888"/>
            <a:ext cx="209550" cy="112712"/>
          </a:xfrm>
          <a:custGeom>
            <a:avLst/>
            <a:gdLst>
              <a:gd name="T0" fmla="*/ 0 w 132"/>
              <a:gd name="T1" fmla="*/ 16 h 71"/>
              <a:gd name="T2" fmla="*/ 8 w 132"/>
              <a:gd name="T3" fmla="*/ 16 h 71"/>
              <a:gd name="T4" fmla="*/ 16 w 132"/>
              <a:gd name="T5" fmla="*/ 16 h 71"/>
              <a:gd name="T6" fmla="*/ 23 w 132"/>
              <a:gd name="T7" fmla="*/ 16 h 71"/>
              <a:gd name="T8" fmla="*/ 39 w 132"/>
              <a:gd name="T9" fmla="*/ 0 h 71"/>
              <a:gd name="T10" fmla="*/ 46 w 132"/>
              <a:gd name="T11" fmla="*/ 8 h 71"/>
              <a:gd name="T12" fmla="*/ 77 w 132"/>
              <a:gd name="T13" fmla="*/ 23 h 71"/>
              <a:gd name="T14" fmla="*/ 108 w 132"/>
              <a:gd name="T15" fmla="*/ 39 h 71"/>
              <a:gd name="T16" fmla="*/ 131 w 132"/>
              <a:gd name="T17" fmla="*/ 70 h 71"/>
              <a:gd name="T18" fmla="*/ 124 w 132"/>
              <a:gd name="T19" fmla="*/ 62 h 71"/>
              <a:gd name="T20" fmla="*/ 101 w 132"/>
              <a:gd name="T21" fmla="*/ 47 h 71"/>
              <a:gd name="T22" fmla="*/ 62 w 132"/>
              <a:gd name="T23" fmla="*/ 31 h 71"/>
              <a:gd name="T24" fmla="*/ 0 w 132"/>
              <a:gd name="T25" fmla="*/ 1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2"/>
              <a:gd name="T40" fmla="*/ 0 h 71"/>
              <a:gd name="T41" fmla="*/ 132 w 132"/>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2" h="71">
                <a:moveTo>
                  <a:pt x="0" y="16"/>
                </a:moveTo>
                <a:lnTo>
                  <a:pt x="8" y="16"/>
                </a:lnTo>
                <a:lnTo>
                  <a:pt x="16" y="16"/>
                </a:lnTo>
                <a:lnTo>
                  <a:pt x="23" y="16"/>
                </a:lnTo>
                <a:lnTo>
                  <a:pt x="39" y="0"/>
                </a:lnTo>
                <a:lnTo>
                  <a:pt x="46" y="8"/>
                </a:lnTo>
                <a:lnTo>
                  <a:pt x="77" y="23"/>
                </a:lnTo>
                <a:lnTo>
                  <a:pt x="108" y="39"/>
                </a:lnTo>
                <a:lnTo>
                  <a:pt x="131" y="70"/>
                </a:lnTo>
                <a:lnTo>
                  <a:pt x="124" y="62"/>
                </a:lnTo>
                <a:lnTo>
                  <a:pt x="101" y="47"/>
                </a:lnTo>
                <a:lnTo>
                  <a:pt x="62" y="31"/>
                </a:lnTo>
                <a:lnTo>
                  <a:pt x="0" y="16"/>
                </a:lnTo>
              </a:path>
            </a:pathLst>
          </a:custGeom>
          <a:solidFill>
            <a:srgbClr val="FFFFFF"/>
          </a:solidFill>
          <a:ln w="9525" cap="rnd">
            <a:noFill/>
            <a:round/>
            <a:headEnd/>
            <a:tailEnd/>
          </a:ln>
        </p:spPr>
        <p:txBody>
          <a:bodyPr/>
          <a:lstStyle/>
          <a:p>
            <a:endParaRPr lang="en-US"/>
          </a:p>
        </p:txBody>
      </p:sp>
      <p:sp>
        <p:nvSpPr>
          <p:cNvPr id="10246" name="Freeform 5"/>
          <p:cNvSpPr>
            <a:spLocks/>
          </p:cNvSpPr>
          <p:nvPr/>
        </p:nvSpPr>
        <p:spPr bwMode="auto">
          <a:xfrm>
            <a:off x="6838950" y="2946400"/>
            <a:ext cx="87313" cy="136525"/>
          </a:xfrm>
          <a:custGeom>
            <a:avLst/>
            <a:gdLst>
              <a:gd name="T0" fmla="*/ 38 w 55"/>
              <a:gd name="T1" fmla="*/ 0 h 86"/>
              <a:gd name="T2" fmla="*/ 31 w 55"/>
              <a:gd name="T3" fmla="*/ 0 h 86"/>
              <a:gd name="T4" fmla="*/ 23 w 55"/>
              <a:gd name="T5" fmla="*/ 0 h 86"/>
              <a:gd name="T6" fmla="*/ 8 w 55"/>
              <a:gd name="T7" fmla="*/ 8 h 86"/>
              <a:gd name="T8" fmla="*/ 0 w 55"/>
              <a:gd name="T9" fmla="*/ 0 h 86"/>
              <a:gd name="T10" fmla="*/ 8 w 55"/>
              <a:gd name="T11" fmla="*/ 8 h 86"/>
              <a:gd name="T12" fmla="*/ 23 w 55"/>
              <a:gd name="T13" fmla="*/ 24 h 86"/>
              <a:gd name="T14" fmla="*/ 46 w 55"/>
              <a:gd name="T15" fmla="*/ 47 h 86"/>
              <a:gd name="T16" fmla="*/ 54 w 55"/>
              <a:gd name="T17" fmla="*/ 85 h 86"/>
              <a:gd name="T18" fmla="*/ 54 w 55"/>
              <a:gd name="T19" fmla="*/ 78 h 86"/>
              <a:gd name="T20" fmla="*/ 54 w 55"/>
              <a:gd name="T21" fmla="*/ 54 h 86"/>
              <a:gd name="T22" fmla="*/ 46 w 55"/>
              <a:gd name="T23" fmla="*/ 31 h 86"/>
              <a:gd name="T24" fmla="*/ 38 w 55"/>
              <a:gd name="T25" fmla="*/ 0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
              <a:gd name="T40" fmla="*/ 0 h 86"/>
              <a:gd name="T41" fmla="*/ 55 w 55"/>
              <a:gd name="T42" fmla="*/ 86 h 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 h="86">
                <a:moveTo>
                  <a:pt x="38" y="0"/>
                </a:moveTo>
                <a:lnTo>
                  <a:pt x="31" y="0"/>
                </a:lnTo>
                <a:lnTo>
                  <a:pt x="23" y="0"/>
                </a:lnTo>
                <a:lnTo>
                  <a:pt x="8" y="8"/>
                </a:lnTo>
                <a:lnTo>
                  <a:pt x="0" y="0"/>
                </a:lnTo>
                <a:lnTo>
                  <a:pt x="8" y="8"/>
                </a:lnTo>
                <a:lnTo>
                  <a:pt x="23" y="24"/>
                </a:lnTo>
                <a:lnTo>
                  <a:pt x="46" y="47"/>
                </a:lnTo>
                <a:lnTo>
                  <a:pt x="54" y="85"/>
                </a:lnTo>
                <a:lnTo>
                  <a:pt x="54" y="78"/>
                </a:lnTo>
                <a:lnTo>
                  <a:pt x="54" y="54"/>
                </a:lnTo>
                <a:lnTo>
                  <a:pt x="46" y="31"/>
                </a:lnTo>
                <a:lnTo>
                  <a:pt x="38" y="0"/>
                </a:lnTo>
              </a:path>
            </a:pathLst>
          </a:custGeom>
          <a:solidFill>
            <a:srgbClr val="FFFFFF"/>
          </a:solidFill>
          <a:ln w="9525" cap="rnd">
            <a:noFill/>
            <a:round/>
            <a:headEnd/>
            <a:tailEnd/>
          </a:ln>
        </p:spPr>
        <p:txBody>
          <a:bodyPr/>
          <a:lstStyle/>
          <a:p>
            <a:endParaRPr lang="en-US"/>
          </a:p>
        </p:txBody>
      </p:sp>
      <p:sp>
        <p:nvSpPr>
          <p:cNvPr id="10247" name="Freeform 6"/>
          <p:cNvSpPr>
            <a:spLocks/>
          </p:cNvSpPr>
          <p:nvPr/>
        </p:nvSpPr>
        <p:spPr bwMode="auto">
          <a:xfrm>
            <a:off x="6151563" y="3205163"/>
            <a:ext cx="173037" cy="87312"/>
          </a:xfrm>
          <a:custGeom>
            <a:avLst/>
            <a:gdLst>
              <a:gd name="T0" fmla="*/ 0 w 109"/>
              <a:gd name="T1" fmla="*/ 15 h 55"/>
              <a:gd name="T2" fmla="*/ 0 w 109"/>
              <a:gd name="T3" fmla="*/ 15 h 55"/>
              <a:gd name="T4" fmla="*/ 8 w 109"/>
              <a:gd name="T5" fmla="*/ 7 h 55"/>
              <a:gd name="T6" fmla="*/ 16 w 109"/>
              <a:gd name="T7" fmla="*/ 7 h 55"/>
              <a:gd name="T8" fmla="*/ 31 w 109"/>
              <a:gd name="T9" fmla="*/ 0 h 55"/>
              <a:gd name="T10" fmla="*/ 39 w 109"/>
              <a:gd name="T11" fmla="*/ 0 h 55"/>
              <a:gd name="T12" fmla="*/ 62 w 109"/>
              <a:gd name="T13" fmla="*/ 15 h 55"/>
              <a:gd name="T14" fmla="*/ 85 w 109"/>
              <a:gd name="T15" fmla="*/ 30 h 55"/>
              <a:gd name="T16" fmla="*/ 108 w 109"/>
              <a:gd name="T17" fmla="*/ 54 h 55"/>
              <a:gd name="T18" fmla="*/ 101 w 109"/>
              <a:gd name="T19" fmla="*/ 46 h 55"/>
              <a:gd name="T20" fmla="*/ 77 w 109"/>
              <a:gd name="T21" fmla="*/ 30 h 55"/>
              <a:gd name="T22" fmla="*/ 47 w 109"/>
              <a:gd name="T23" fmla="*/ 15 h 55"/>
              <a:gd name="T24" fmla="*/ 0 w 109"/>
              <a:gd name="T25" fmla="*/ 15 h 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9"/>
              <a:gd name="T40" fmla="*/ 0 h 55"/>
              <a:gd name="T41" fmla="*/ 109 w 109"/>
              <a:gd name="T42" fmla="*/ 55 h 5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9" h="55">
                <a:moveTo>
                  <a:pt x="0" y="15"/>
                </a:moveTo>
                <a:lnTo>
                  <a:pt x="0" y="15"/>
                </a:lnTo>
                <a:lnTo>
                  <a:pt x="8" y="7"/>
                </a:lnTo>
                <a:lnTo>
                  <a:pt x="16" y="7"/>
                </a:lnTo>
                <a:lnTo>
                  <a:pt x="31" y="0"/>
                </a:lnTo>
                <a:lnTo>
                  <a:pt x="39" y="0"/>
                </a:lnTo>
                <a:lnTo>
                  <a:pt x="62" y="15"/>
                </a:lnTo>
                <a:lnTo>
                  <a:pt x="85" y="30"/>
                </a:lnTo>
                <a:lnTo>
                  <a:pt x="108" y="54"/>
                </a:lnTo>
                <a:lnTo>
                  <a:pt x="101" y="46"/>
                </a:lnTo>
                <a:lnTo>
                  <a:pt x="77" y="30"/>
                </a:lnTo>
                <a:lnTo>
                  <a:pt x="47" y="15"/>
                </a:lnTo>
                <a:lnTo>
                  <a:pt x="0" y="15"/>
                </a:lnTo>
              </a:path>
            </a:pathLst>
          </a:custGeom>
          <a:solidFill>
            <a:srgbClr val="FFFFFF"/>
          </a:solidFill>
          <a:ln w="9525" cap="rnd">
            <a:noFill/>
            <a:round/>
            <a:headEnd/>
            <a:tailEnd/>
          </a:ln>
        </p:spPr>
        <p:txBody>
          <a:bodyPr/>
          <a:lstStyle/>
          <a:p>
            <a:endParaRPr lang="en-US"/>
          </a:p>
        </p:txBody>
      </p:sp>
      <p:sp>
        <p:nvSpPr>
          <p:cNvPr id="10248" name="Freeform 7"/>
          <p:cNvSpPr>
            <a:spLocks/>
          </p:cNvSpPr>
          <p:nvPr/>
        </p:nvSpPr>
        <p:spPr bwMode="auto">
          <a:xfrm>
            <a:off x="6091238" y="3228975"/>
            <a:ext cx="74612" cy="100013"/>
          </a:xfrm>
          <a:custGeom>
            <a:avLst/>
            <a:gdLst>
              <a:gd name="T0" fmla="*/ 31 w 47"/>
              <a:gd name="T1" fmla="*/ 0 h 63"/>
              <a:gd name="T2" fmla="*/ 23 w 47"/>
              <a:gd name="T3" fmla="*/ 0 h 63"/>
              <a:gd name="T4" fmla="*/ 15 w 47"/>
              <a:gd name="T5" fmla="*/ 0 h 63"/>
              <a:gd name="T6" fmla="*/ 7 w 47"/>
              <a:gd name="T7" fmla="*/ 8 h 63"/>
              <a:gd name="T8" fmla="*/ 0 w 47"/>
              <a:gd name="T9" fmla="*/ 0 h 63"/>
              <a:gd name="T10" fmla="*/ 7 w 47"/>
              <a:gd name="T11" fmla="*/ 8 h 63"/>
              <a:gd name="T12" fmla="*/ 23 w 47"/>
              <a:gd name="T13" fmla="*/ 23 h 63"/>
              <a:gd name="T14" fmla="*/ 38 w 47"/>
              <a:gd name="T15" fmla="*/ 39 h 63"/>
              <a:gd name="T16" fmla="*/ 38 w 47"/>
              <a:gd name="T17" fmla="*/ 62 h 63"/>
              <a:gd name="T18" fmla="*/ 46 w 47"/>
              <a:gd name="T19" fmla="*/ 62 h 63"/>
              <a:gd name="T20" fmla="*/ 46 w 47"/>
              <a:gd name="T21" fmla="*/ 46 h 63"/>
              <a:gd name="T22" fmla="*/ 38 w 47"/>
              <a:gd name="T23" fmla="*/ 23 h 63"/>
              <a:gd name="T24" fmla="*/ 31 w 47"/>
              <a:gd name="T25" fmla="*/ 0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
              <a:gd name="T40" fmla="*/ 0 h 63"/>
              <a:gd name="T41" fmla="*/ 47 w 47"/>
              <a:gd name="T42" fmla="*/ 63 h 6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 h="63">
                <a:moveTo>
                  <a:pt x="31" y="0"/>
                </a:moveTo>
                <a:lnTo>
                  <a:pt x="23" y="0"/>
                </a:lnTo>
                <a:lnTo>
                  <a:pt x="15" y="0"/>
                </a:lnTo>
                <a:lnTo>
                  <a:pt x="7" y="8"/>
                </a:lnTo>
                <a:lnTo>
                  <a:pt x="0" y="0"/>
                </a:lnTo>
                <a:lnTo>
                  <a:pt x="7" y="8"/>
                </a:lnTo>
                <a:lnTo>
                  <a:pt x="23" y="23"/>
                </a:lnTo>
                <a:lnTo>
                  <a:pt x="38" y="39"/>
                </a:lnTo>
                <a:lnTo>
                  <a:pt x="38" y="62"/>
                </a:lnTo>
                <a:lnTo>
                  <a:pt x="46" y="62"/>
                </a:lnTo>
                <a:lnTo>
                  <a:pt x="46" y="46"/>
                </a:lnTo>
                <a:lnTo>
                  <a:pt x="38" y="23"/>
                </a:lnTo>
                <a:lnTo>
                  <a:pt x="31" y="0"/>
                </a:lnTo>
              </a:path>
            </a:pathLst>
          </a:custGeom>
          <a:solidFill>
            <a:srgbClr val="FFFFFF"/>
          </a:solidFill>
          <a:ln w="9525" cap="rnd">
            <a:noFill/>
            <a:round/>
            <a:headEnd/>
            <a:tailEnd/>
          </a:ln>
        </p:spPr>
        <p:txBody>
          <a:bodyPr/>
          <a:lstStyle/>
          <a:p>
            <a:endParaRPr lang="en-US"/>
          </a:p>
        </p:txBody>
      </p:sp>
      <p:pic>
        <p:nvPicPr>
          <p:cNvPr id="10249" name="Picture 8"/>
          <p:cNvPicPr>
            <a:picLocks noChangeArrowheads="1"/>
          </p:cNvPicPr>
          <p:nvPr/>
        </p:nvPicPr>
        <p:blipFill>
          <a:blip r:embed="rId3" cstate="print"/>
          <a:srcRect/>
          <a:stretch>
            <a:fillRect/>
          </a:stretch>
        </p:blipFill>
        <p:spPr bwMode="auto">
          <a:xfrm>
            <a:off x="6180138" y="1908175"/>
            <a:ext cx="2659062" cy="289242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01625" y="228600"/>
            <a:ext cx="8540750" cy="760413"/>
          </a:xfrm>
        </p:spPr>
        <p:txBody>
          <a:bodyPr lIns="92075" tIns="46038" rIns="92075" bIns="46038" anchor="b"/>
          <a:lstStyle/>
          <a:p>
            <a:pPr eaLnBrk="1" hangingPunct="1">
              <a:defRPr/>
            </a:pPr>
            <a:r>
              <a:rPr lang="en-US" smtClean="0"/>
              <a:t>What is Financial Aid?</a:t>
            </a:r>
          </a:p>
        </p:txBody>
      </p:sp>
      <p:sp>
        <p:nvSpPr>
          <p:cNvPr id="8195" name="Rectangle 3"/>
          <p:cNvSpPr>
            <a:spLocks noGrp="1" noRot="1" noChangeArrowheads="1"/>
          </p:cNvSpPr>
          <p:nvPr>
            <p:ph type="body" idx="1"/>
          </p:nvPr>
        </p:nvSpPr>
        <p:spPr>
          <a:xfrm flipH="1">
            <a:off x="304800" y="1295400"/>
            <a:ext cx="8534400" cy="4800600"/>
          </a:xfrm>
        </p:spPr>
        <p:txBody>
          <a:bodyPr lIns="92075" tIns="46038" rIns="92075" bIns="46038"/>
          <a:lstStyle/>
          <a:p>
            <a:pPr marL="0" indent="0" defTabSz="458788" eaLnBrk="1" hangingPunct="1">
              <a:defRPr/>
            </a:pPr>
            <a:r>
              <a:rPr lang="en-US" i="1" smtClean="0"/>
              <a:t>Money given, paid or loaned to help pay for college</a:t>
            </a:r>
          </a:p>
          <a:p>
            <a:pPr marL="0" indent="0" defTabSz="458788" eaLnBrk="1" hangingPunct="1">
              <a:defRPr/>
            </a:pPr>
            <a:endParaRPr lang="en-US" sz="1000" smtClean="0"/>
          </a:p>
          <a:p>
            <a:pPr marL="0" indent="0" defTabSz="458788" eaLnBrk="1" hangingPunct="1">
              <a:spcBef>
                <a:spcPct val="30000"/>
              </a:spcBef>
              <a:defRPr/>
            </a:pPr>
            <a:r>
              <a:rPr lang="en-US" sz="3500" u="sng" smtClean="0">
                <a:solidFill>
                  <a:schemeClr val="tx2"/>
                </a:solidFill>
              </a:rPr>
              <a:t>Gift Aid</a:t>
            </a:r>
            <a:endParaRPr lang="en-US" smtClean="0">
              <a:solidFill>
                <a:schemeClr val="tx2"/>
              </a:solidFill>
            </a:endParaRPr>
          </a:p>
          <a:p>
            <a:pPr marL="0" indent="0" defTabSz="458788" eaLnBrk="1" hangingPunct="1">
              <a:defRPr/>
            </a:pPr>
            <a:r>
              <a:rPr lang="en-US" smtClean="0"/>
              <a:t>Grants and Scholarships (free money)</a:t>
            </a:r>
          </a:p>
          <a:p>
            <a:pPr marL="0" indent="0" defTabSz="458788" eaLnBrk="1" hangingPunct="1">
              <a:defRPr/>
            </a:pPr>
            <a:endParaRPr lang="en-US" sz="1000" smtClean="0"/>
          </a:p>
          <a:p>
            <a:pPr marL="0" indent="0" defTabSz="458788" eaLnBrk="1" hangingPunct="1">
              <a:spcBef>
                <a:spcPct val="35000"/>
              </a:spcBef>
              <a:defRPr/>
            </a:pPr>
            <a:r>
              <a:rPr lang="en-US" sz="3500" u="sng" smtClean="0">
                <a:solidFill>
                  <a:schemeClr val="tx2"/>
                </a:solidFill>
              </a:rPr>
              <a:t>Self-Help Aid</a:t>
            </a:r>
            <a:endParaRPr lang="en-US" smtClean="0"/>
          </a:p>
          <a:p>
            <a:pPr marL="0" indent="0" defTabSz="458788" eaLnBrk="1" hangingPunct="1">
              <a:defRPr/>
            </a:pPr>
            <a:r>
              <a:rPr lang="en-US" smtClean="0"/>
              <a:t>Work-Study (job opportunity to earn money)</a:t>
            </a:r>
          </a:p>
          <a:p>
            <a:pPr marL="0" indent="0" defTabSz="458788" eaLnBrk="1" hangingPunct="1">
              <a:defRPr/>
            </a:pPr>
            <a:r>
              <a:rPr lang="en-US" smtClean="0"/>
              <a:t>Loans (money borrowed that must be repaid)</a:t>
            </a:r>
          </a:p>
        </p:txBody>
      </p:sp>
      <p:grpSp>
        <p:nvGrpSpPr>
          <p:cNvPr id="11268" name="Group 4"/>
          <p:cNvGrpSpPr>
            <a:grpSpLocks/>
          </p:cNvGrpSpPr>
          <p:nvPr/>
        </p:nvGrpSpPr>
        <p:grpSpPr bwMode="auto">
          <a:xfrm>
            <a:off x="7259638" y="2133600"/>
            <a:ext cx="1884362" cy="2439988"/>
            <a:chOff x="4525" y="1392"/>
            <a:chExt cx="1187" cy="1537"/>
          </a:xfrm>
        </p:grpSpPr>
        <p:grpSp>
          <p:nvGrpSpPr>
            <p:cNvPr id="11269" name="Group 5"/>
            <p:cNvGrpSpPr>
              <a:grpSpLocks/>
            </p:cNvGrpSpPr>
            <p:nvPr/>
          </p:nvGrpSpPr>
          <p:grpSpPr bwMode="auto">
            <a:xfrm>
              <a:off x="4525" y="1392"/>
              <a:ext cx="748" cy="1537"/>
              <a:chOff x="4525" y="1392"/>
              <a:chExt cx="748" cy="1537"/>
            </a:xfrm>
          </p:grpSpPr>
          <p:sp>
            <p:nvSpPr>
              <p:cNvPr id="11273" name="Freeform 6"/>
              <p:cNvSpPr>
                <a:spLocks/>
              </p:cNvSpPr>
              <p:nvPr/>
            </p:nvSpPr>
            <p:spPr bwMode="auto">
              <a:xfrm>
                <a:off x="4741" y="1479"/>
                <a:ext cx="294" cy="336"/>
              </a:xfrm>
              <a:custGeom>
                <a:avLst/>
                <a:gdLst>
                  <a:gd name="T0" fmla="*/ 140 w 294"/>
                  <a:gd name="T1" fmla="*/ 77 h 336"/>
                  <a:gd name="T2" fmla="*/ 166 w 294"/>
                  <a:gd name="T3" fmla="*/ 42 h 336"/>
                  <a:gd name="T4" fmla="*/ 201 w 294"/>
                  <a:gd name="T5" fmla="*/ 17 h 336"/>
                  <a:gd name="T6" fmla="*/ 233 w 294"/>
                  <a:gd name="T7" fmla="*/ 0 h 336"/>
                  <a:gd name="T8" fmla="*/ 259 w 294"/>
                  <a:gd name="T9" fmla="*/ 4 h 336"/>
                  <a:gd name="T10" fmla="*/ 277 w 294"/>
                  <a:gd name="T11" fmla="*/ 23 h 336"/>
                  <a:gd name="T12" fmla="*/ 293 w 294"/>
                  <a:gd name="T13" fmla="*/ 81 h 336"/>
                  <a:gd name="T14" fmla="*/ 286 w 294"/>
                  <a:gd name="T15" fmla="*/ 147 h 336"/>
                  <a:gd name="T16" fmla="*/ 271 w 294"/>
                  <a:gd name="T17" fmla="*/ 212 h 336"/>
                  <a:gd name="T18" fmla="*/ 254 w 294"/>
                  <a:gd name="T19" fmla="*/ 262 h 336"/>
                  <a:gd name="T20" fmla="*/ 222 w 294"/>
                  <a:gd name="T21" fmla="*/ 314 h 336"/>
                  <a:gd name="T22" fmla="*/ 195 w 294"/>
                  <a:gd name="T23" fmla="*/ 335 h 336"/>
                  <a:gd name="T24" fmla="*/ 157 w 294"/>
                  <a:gd name="T25" fmla="*/ 335 h 336"/>
                  <a:gd name="T26" fmla="*/ 119 w 294"/>
                  <a:gd name="T27" fmla="*/ 320 h 336"/>
                  <a:gd name="T28" fmla="*/ 100 w 294"/>
                  <a:gd name="T29" fmla="*/ 283 h 336"/>
                  <a:gd name="T30" fmla="*/ 90 w 294"/>
                  <a:gd name="T31" fmla="*/ 235 h 336"/>
                  <a:gd name="T32" fmla="*/ 94 w 294"/>
                  <a:gd name="T33" fmla="*/ 177 h 336"/>
                  <a:gd name="T34" fmla="*/ 4 w 294"/>
                  <a:gd name="T35" fmla="*/ 185 h 336"/>
                  <a:gd name="T36" fmla="*/ 0 w 294"/>
                  <a:gd name="T37" fmla="*/ 158 h 336"/>
                  <a:gd name="T38" fmla="*/ 102 w 294"/>
                  <a:gd name="T39" fmla="*/ 147 h 336"/>
                  <a:gd name="T40" fmla="*/ 128 w 294"/>
                  <a:gd name="T41" fmla="*/ 88 h 336"/>
                  <a:gd name="T42" fmla="*/ 140 w 294"/>
                  <a:gd name="T43" fmla="*/ 77 h 3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4"/>
                  <a:gd name="T67" fmla="*/ 0 h 336"/>
                  <a:gd name="T68" fmla="*/ 294 w 294"/>
                  <a:gd name="T69" fmla="*/ 336 h 3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4" h="336">
                    <a:moveTo>
                      <a:pt x="140" y="77"/>
                    </a:moveTo>
                    <a:lnTo>
                      <a:pt x="166" y="42"/>
                    </a:lnTo>
                    <a:lnTo>
                      <a:pt x="201" y="17"/>
                    </a:lnTo>
                    <a:lnTo>
                      <a:pt x="233" y="0"/>
                    </a:lnTo>
                    <a:lnTo>
                      <a:pt x="259" y="4"/>
                    </a:lnTo>
                    <a:lnTo>
                      <a:pt x="277" y="23"/>
                    </a:lnTo>
                    <a:lnTo>
                      <a:pt x="293" y="81"/>
                    </a:lnTo>
                    <a:lnTo>
                      <a:pt x="286" y="147"/>
                    </a:lnTo>
                    <a:lnTo>
                      <a:pt x="271" y="212"/>
                    </a:lnTo>
                    <a:lnTo>
                      <a:pt x="254" y="262"/>
                    </a:lnTo>
                    <a:lnTo>
                      <a:pt x="222" y="314"/>
                    </a:lnTo>
                    <a:lnTo>
                      <a:pt x="195" y="335"/>
                    </a:lnTo>
                    <a:lnTo>
                      <a:pt x="157" y="335"/>
                    </a:lnTo>
                    <a:lnTo>
                      <a:pt x="119" y="320"/>
                    </a:lnTo>
                    <a:lnTo>
                      <a:pt x="100" y="283"/>
                    </a:lnTo>
                    <a:lnTo>
                      <a:pt x="90" y="235"/>
                    </a:lnTo>
                    <a:lnTo>
                      <a:pt x="94" y="177"/>
                    </a:lnTo>
                    <a:lnTo>
                      <a:pt x="4" y="185"/>
                    </a:lnTo>
                    <a:lnTo>
                      <a:pt x="0" y="158"/>
                    </a:lnTo>
                    <a:lnTo>
                      <a:pt x="102" y="147"/>
                    </a:lnTo>
                    <a:lnTo>
                      <a:pt x="128" y="88"/>
                    </a:lnTo>
                    <a:lnTo>
                      <a:pt x="140" y="77"/>
                    </a:lnTo>
                  </a:path>
                </a:pathLst>
              </a:custGeom>
              <a:solidFill>
                <a:srgbClr val="000000"/>
              </a:solidFill>
              <a:ln w="9525" cap="rnd">
                <a:noFill/>
                <a:round/>
                <a:headEnd/>
                <a:tailEnd/>
              </a:ln>
            </p:spPr>
            <p:txBody>
              <a:bodyPr/>
              <a:lstStyle/>
              <a:p>
                <a:endParaRPr lang="en-US"/>
              </a:p>
            </p:txBody>
          </p:sp>
          <p:sp>
            <p:nvSpPr>
              <p:cNvPr id="11274" name="Freeform 7"/>
              <p:cNvSpPr>
                <a:spLocks/>
              </p:cNvSpPr>
              <p:nvPr/>
            </p:nvSpPr>
            <p:spPr bwMode="auto">
              <a:xfrm>
                <a:off x="4935" y="1392"/>
                <a:ext cx="338" cy="539"/>
              </a:xfrm>
              <a:custGeom>
                <a:avLst/>
                <a:gdLst>
                  <a:gd name="T0" fmla="*/ 140 w 338"/>
                  <a:gd name="T1" fmla="*/ 12 h 539"/>
                  <a:gd name="T2" fmla="*/ 99 w 338"/>
                  <a:gd name="T3" fmla="*/ 0 h 539"/>
                  <a:gd name="T4" fmla="*/ 64 w 338"/>
                  <a:gd name="T5" fmla="*/ 1 h 539"/>
                  <a:gd name="T6" fmla="*/ 39 w 338"/>
                  <a:gd name="T7" fmla="*/ 22 h 539"/>
                  <a:gd name="T8" fmla="*/ 21 w 338"/>
                  <a:gd name="T9" fmla="*/ 51 h 539"/>
                  <a:gd name="T10" fmla="*/ 27 w 338"/>
                  <a:gd name="T11" fmla="*/ 83 h 539"/>
                  <a:gd name="T12" fmla="*/ 51 w 338"/>
                  <a:gd name="T13" fmla="*/ 83 h 539"/>
                  <a:gd name="T14" fmla="*/ 45 w 338"/>
                  <a:gd name="T15" fmla="*/ 58 h 539"/>
                  <a:gd name="T16" fmla="*/ 64 w 338"/>
                  <a:gd name="T17" fmla="*/ 34 h 539"/>
                  <a:gd name="T18" fmla="*/ 83 w 338"/>
                  <a:gd name="T19" fmla="*/ 25 h 539"/>
                  <a:gd name="T20" fmla="*/ 115 w 338"/>
                  <a:gd name="T21" fmla="*/ 34 h 539"/>
                  <a:gd name="T22" fmla="*/ 102 w 338"/>
                  <a:gd name="T23" fmla="*/ 59 h 539"/>
                  <a:gd name="T24" fmla="*/ 99 w 338"/>
                  <a:gd name="T25" fmla="*/ 83 h 539"/>
                  <a:gd name="T26" fmla="*/ 102 w 338"/>
                  <a:gd name="T27" fmla="*/ 103 h 539"/>
                  <a:gd name="T28" fmla="*/ 134 w 338"/>
                  <a:gd name="T29" fmla="*/ 111 h 539"/>
                  <a:gd name="T30" fmla="*/ 167 w 338"/>
                  <a:gd name="T31" fmla="*/ 105 h 539"/>
                  <a:gd name="T32" fmla="*/ 175 w 338"/>
                  <a:gd name="T33" fmla="*/ 89 h 539"/>
                  <a:gd name="T34" fmla="*/ 210 w 338"/>
                  <a:gd name="T35" fmla="*/ 130 h 539"/>
                  <a:gd name="T36" fmla="*/ 231 w 338"/>
                  <a:gd name="T37" fmla="*/ 176 h 539"/>
                  <a:gd name="T38" fmla="*/ 260 w 338"/>
                  <a:gd name="T39" fmla="*/ 234 h 539"/>
                  <a:gd name="T40" fmla="*/ 280 w 338"/>
                  <a:gd name="T41" fmla="*/ 286 h 539"/>
                  <a:gd name="T42" fmla="*/ 288 w 338"/>
                  <a:gd name="T43" fmla="*/ 335 h 539"/>
                  <a:gd name="T44" fmla="*/ 282 w 338"/>
                  <a:gd name="T45" fmla="*/ 361 h 539"/>
                  <a:gd name="T46" fmla="*/ 248 w 338"/>
                  <a:gd name="T47" fmla="*/ 393 h 539"/>
                  <a:gd name="T48" fmla="*/ 178 w 338"/>
                  <a:gd name="T49" fmla="*/ 421 h 539"/>
                  <a:gd name="T50" fmla="*/ 140 w 338"/>
                  <a:gd name="T51" fmla="*/ 434 h 539"/>
                  <a:gd name="T52" fmla="*/ 102 w 338"/>
                  <a:gd name="T53" fmla="*/ 440 h 539"/>
                  <a:gd name="T54" fmla="*/ 45 w 338"/>
                  <a:gd name="T55" fmla="*/ 464 h 539"/>
                  <a:gd name="T56" fmla="*/ 3 w 338"/>
                  <a:gd name="T57" fmla="*/ 479 h 539"/>
                  <a:gd name="T58" fmla="*/ 0 w 338"/>
                  <a:gd name="T59" fmla="*/ 509 h 539"/>
                  <a:gd name="T60" fmla="*/ 21 w 338"/>
                  <a:gd name="T61" fmla="*/ 531 h 539"/>
                  <a:gd name="T62" fmla="*/ 47 w 338"/>
                  <a:gd name="T63" fmla="*/ 538 h 539"/>
                  <a:gd name="T64" fmla="*/ 85 w 338"/>
                  <a:gd name="T65" fmla="*/ 517 h 539"/>
                  <a:gd name="T66" fmla="*/ 175 w 338"/>
                  <a:gd name="T67" fmla="*/ 471 h 539"/>
                  <a:gd name="T68" fmla="*/ 248 w 338"/>
                  <a:gd name="T69" fmla="*/ 438 h 539"/>
                  <a:gd name="T70" fmla="*/ 298 w 338"/>
                  <a:gd name="T71" fmla="*/ 402 h 539"/>
                  <a:gd name="T72" fmla="*/ 333 w 338"/>
                  <a:gd name="T73" fmla="*/ 369 h 539"/>
                  <a:gd name="T74" fmla="*/ 337 w 338"/>
                  <a:gd name="T75" fmla="*/ 330 h 539"/>
                  <a:gd name="T76" fmla="*/ 318 w 338"/>
                  <a:gd name="T77" fmla="*/ 280 h 539"/>
                  <a:gd name="T78" fmla="*/ 280 w 338"/>
                  <a:gd name="T79" fmla="*/ 201 h 539"/>
                  <a:gd name="T80" fmla="*/ 243 w 338"/>
                  <a:gd name="T81" fmla="*/ 138 h 539"/>
                  <a:gd name="T82" fmla="*/ 199 w 338"/>
                  <a:gd name="T83" fmla="*/ 70 h 539"/>
                  <a:gd name="T84" fmla="*/ 166 w 338"/>
                  <a:gd name="T85" fmla="*/ 31 h 539"/>
                  <a:gd name="T86" fmla="*/ 123 w 338"/>
                  <a:gd name="T87" fmla="*/ 12 h 539"/>
                  <a:gd name="T88" fmla="*/ 140 w 338"/>
                  <a:gd name="T89" fmla="*/ 12 h 53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38"/>
                  <a:gd name="T136" fmla="*/ 0 h 539"/>
                  <a:gd name="T137" fmla="*/ 338 w 338"/>
                  <a:gd name="T138" fmla="*/ 539 h 53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38" h="539">
                    <a:moveTo>
                      <a:pt x="140" y="12"/>
                    </a:moveTo>
                    <a:lnTo>
                      <a:pt x="99" y="0"/>
                    </a:lnTo>
                    <a:lnTo>
                      <a:pt x="64" y="1"/>
                    </a:lnTo>
                    <a:lnTo>
                      <a:pt x="39" y="22"/>
                    </a:lnTo>
                    <a:lnTo>
                      <a:pt x="21" y="51"/>
                    </a:lnTo>
                    <a:lnTo>
                      <a:pt x="27" y="83"/>
                    </a:lnTo>
                    <a:lnTo>
                      <a:pt x="51" y="83"/>
                    </a:lnTo>
                    <a:lnTo>
                      <a:pt x="45" y="58"/>
                    </a:lnTo>
                    <a:lnTo>
                      <a:pt x="64" y="34"/>
                    </a:lnTo>
                    <a:lnTo>
                      <a:pt x="83" y="25"/>
                    </a:lnTo>
                    <a:lnTo>
                      <a:pt x="115" y="34"/>
                    </a:lnTo>
                    <a:lnTo>
                      <a:pt x="102" y="59"/>
                    </a:lnTo>
                    <a:lnTo>
                      <a:pt x="99" y="83"/>
                    </a:lnTo>
                    <a:lnTo>
                      <a:pt x="102" y="103"/>
                    </a:lnTo>
                    <a:lnTo>
                      <a:pt x="134" y="111"/>
                    </a:lnTo>
                    <a:lnTo>
                      <a:pt x="167" y="105"/>
                    </a:lnTo>
                    <a:lnTo>
                      <a:pt x="175" y="89"/>
                    </a:lnTo>
                    <a:lnTo>
                      <a:pt x="210" y="130"/>
                    </a:lnTo>
                    <a:lnTo>
                      <a:pt x="231" y="176"/>
                    </a:lnTo>
                    <a:lnTo>
                      <a:pt x="260" y="234"/>
                    </a:lnTo>
                    <a:lnTo>
                      <a:pt x="280" y="286"/>
                    </a:lnTo>
                    <a:lnTo>
                      <a:pt x="288" y="335"/>
                    </a:lnTo>
                    <a:lnTo>
                      <a:pt x="282" y="361"/>
                    </a:lnTo>
                    <a:lnTo>
                      <a:pt x="248" y="393"/>
                    </a:lnTo>
                    <a:lnTo>
                      <a:pt x="178" y="421"/>
                    </a:lnTo>
                    <a:lnTo>
                      <a:pt x="140" y="434"/>
                    </a:lnTo>
                    <a:lnTo>
                      <a:pt x="102" y="440"/>
                    </a:lnTo>
                    <a:lnTo>
                      <a:pt x="45" y="464"/>
                    </a:lnTo>
                    <a:lnTo>
                      <a:pt x="3" y="479"/>
                    </a:lnTo>
                    <a:lnTo>
                      <a:pt x="0" y="509"/>
                    </a:lnTo>
                    <a:lnTo>
                      <a:pt x="21" y="531"/>
                    </a:lnTo>
                    <a:lnTo>
                      <a:pt x="47" y="538"/>
                    </a:lnTo>
                    <a:lnTo>
                      <a:pt x="85" y="517"/>
                    </a:lnTo>
                    <a:lnTo>
                      <a:pt x="175" y="471"/>
                    </a:lnTo>
                    <a:lnTo>
                      <a:pt x="248" y="438"/>
                    </a:lnTo>
                    <a:lnTo>
                      <a:pt x="298" y="402"/>
                    </a:lnTo>
                    <a:lnTo>
                      <a:pt x="333" y="369"/>
                    </a:lnTo>
                    <a:lnTo>
                      <a:pt x="337" y="330"/>
                    </a:lnTo>
                    <a:lnTo>
                      <a:pt x="318" y="280"/>
                    </a:lnTo>
                    <a:lnTo>
                      <a:pt x="280" y="201"/>
                    </a:lnTo>
                    <a:lnTo>
                      <a:pt x="243" y="138"/>
                    </a:lnTo>
                    <a:lnTo>
                      <a:pt x="199" y="70"/>
                    </a:lnTo>
                    <a:lnTo>
                      <a:pt x="166" y="31"/>
                    </a:lnTo>
                    <a:lnTo>
                      <a:pt x="123" y="12"/>
                    </a:lnTo>
                    <a:lnTo>
                      <a:pt x="140" y="12"/>
                    </a:lnTo>
                  </a:path>
                </a:pathLst>
              </a:custGeom>
              <a:solidFill>
                <a:srgbClr val="000000"/>
              </a:solidFill>
              <a:ln w="9525" cap="rnd">
                <a:noFill/>
                <a:round/>
                <a:headEnd/>
                <a:tailEnd/>
              </a:ln>
            </p:spPr>
            <p:txBody>
              <a:bodyPr/>
              <a:lstStyle/>
              <a:p>
                <a:endParaRPr lang="en-US"/>
              </a:p>
            </p:txBody>
          </p:sp>
          <p:sp>
            <p:nvSpPr>
              <p:cNvPr id="11275" name="Freeform 8"/>
              <p:cNvSpPr>
                <a:spLocks/>
              </p:cNvSpPr>
              <p:nvPr/>
            </p:nvSpPr>
            <p:spPr bwMode="auto">
              <a:xfrm>
                <a:off x="4781" y="1838"/>
                <a:ext cx="175" cy="506"/>
              </a:xfrm>
              <a:custGeom>
                <a:avLst/>
                <a:gdLst>
                  <a:gd name="T0" fmla="*/ 163 w 175"/>
                  <a:gd name="T1" fmla="*/ 37 h 506"/>
                  <a:gd name="T2" fmla="*/ 157 w 175"/>
                  <a:gd name="T3" fmla="*/ 12 h 506"/>
                  <a:gd name="T4" fmla="*/ 130 w 175"/>
                  <a:gd name="T5" fmla="*/ 0 h 506"/>
                  <a:gd name="T6" fmla="*/ 104 w 175"/>
                  <a:gd name="T7" fmla="*/ 0 h 506"/>
                  <a:gd name="T8" fmla="*/ 72 w 175"/>
                  <a:gd name="T9" fmla="*/ 18 h 506"/>
                  <a:gd name="T10" fmla="*/ 43 w 175"/>
                  <a:gd name="T11" fmla="*/ 64 h 506"/>
                  <a:gd name="T12" fmla="*/ 22 w 175"/>
                  <a:gd name="T13" fmla="*/ 111 h 506"/>
                  <a:gd name="T14" fmla="*/ 12 w 175"/>
                  <a:gd name="T15" fmla="*/ 176 h 506"/>
                  <a:gd name="T16" fmla="*/ 3 w 175"/>
                  <a:gd name="T17" fmla="*/ 251 h 506"/>
                  <a:gd name="T18" fmla="*/ 0 w 175"/>
                  <a:gd name="T19" fmla="*/ 324 h 506"/>
                  <a:gd name="T20" fmla="*/ 0 w 175"/>
                  <a:gd name="T21" fmla="*/ 418 h 506"/>
                  <a:gd name="T22" fmla="*/ 12 w 175"/>
                  <a:gd name="T23" fmla="*/ 476 h 506"/>
                  <a:gd name="T24" fmla="*/ 34 w 175"/>
                  <a:gd name="T25" fmla="*/ 497 h 506"/>
                  <a:gd name="T26" fmla="*/ 75 w 175"/>
                  <a:gd name="T27" fmla="*/ 505 h 506"/>
                  <a:gd name="T28" fmla="*/ 116 w 175"/>
                  <a:gd name="T29" fmla="*/ 501 h 506"/>
                  <a:gd name="T30" fmla="*/ 139 w 175"/>
                  <a:gd name="T31" fmla="*/ 476 h 506"/>
                  <a:gd name="T32" fmla="*/ 149 w 175"/>
                  <a:gd name="T33" fmla="*/ 431 h 506"/>
                  <a:gd name="T34" fmla="*/ 161 w 175"/>
                  <a:gd name="T35" fmla="*/ 387 h 506"/>
                  <a:gd name="T36" fmla="*/ 169 w 175"/>
                  <a:gd name="T37" fmla="*/ 305 h 506"/>
                  <a:gd name="T38" fmla="*/ 174 w 175"/>
                  <a:gd name="T39" fmla="*/ 212 h 506"/>
                  <a:gd name="T40" fmla="*/ 174 w 175"/>
                  <a:gd name="T41" fmla="*/ 105 h 506"/>
                  <a:gd name="T42" fmla="*/ 163 w 175"/>
                  <a:gd name="T43" fmla="*/ 58 h 506"/>
                  <a:gd name="T44" fmla="*/ 163 w 175"/>
                  <a:gd name="T45" fmla="*/ 37 h 50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5"/>
                  <a:gd name="T70" fmla="*/ 0 h 506"/>
                  <a:gd name="T71" fmla="*/ 175 w 175"/>
                  <a:gd name="T72" fmla="*/ 506 h 50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5" h="506">
                    <a:moveTo>
                      <a:pt x="163" y="37"/>
                    </a:moveTo>
                    <a:lnTo>
                      <a:pt x="157" y="12"/>
                    </a:lnTo>
                    <a:lnTo>
                      <a:pt x="130" y="0"/>
                    </a:lnTo>
                    <a:lnTo>
                      <a:pt x="104" y="0"/>
                    </a:lnTo>
                    <a:lnTo>
                      <a:pt x="72" y="18"/>
                    </a:lnTo>
                    <a:lnTo>
                      <a:pt x="43" y="64"/>
                    </a:lnTo>
                    <a:lnTo>
                      <a:pt x="22" y="111"/>
                    </a:lnTo>
                    <a:lnTo>
                      <a:pt x="12" y="176"/>
                    </a:lnTo>
                    <a:lnTo>
                      <a:pt x="3" y="251"/>
                    </a:lnTo>
                    <a:lnTo>
                      <a:pt x="0" y="324"/>
                    </a:lnTo>
                    <a:lnTo>
                      <a:pt x="0" y="418"/>
                    </a:lnTo>
                    <a:lnTo>
                      <a:pt x="12" y="476"/>
                    </a:lnTo>
                    <a:lnTo>
                      <a:pt x="34" y="497"/>
                    </a:lnTo>
                    <a:lnTo>
                      <a:pt x="75" y="505"/>
                    </a:lnTo>
                    <a:lnTo>
                      <a:pt x="116" y="501"/>
                    </a:lnTo>
                    <a:lnTo>
                      <a:pt x="139" y="476"/>
                    </a:lnTo>
                    <a:lnTo>
                      <a:pt x="149" y="431"/>
                    </a:lnTo>
                    <a:lnTo>
                      <a:pt x="161" y="387"/>
                    </a:lnTo>
                    <a:lnTo>
                      <a:pt x="169" y="305"/>
                    </a:lnTo>
                    <a:lnTo>
                      <a:pt x="174" y="212"/>
                    </a:lnTo>
                    <a:lnTo>
                      <a:pt x="174" y="105"/>
                    </a:lnTo>
                    <a:lnTo>
                      <a:pt x="163" y="58"/>
                    </a:lnTo>
                    <a:lnTo>
                      <a:pt x="163" y="37"/>
                    </a:lnTo>
                  </a:path>
                </a:pathLst>
              </a:custGeom>
              <a:solidFill>
                <a:srgbClr val="000000"/>
              </a:solidFill>
              <a:ln w="9525" cap="rnd">
                <a:noFill/>
                <a:round/>
                <a:headEnd/>
                <a:tailEnd/>
              </a:ln>
            </p:spPr>
            <p:txBody>
              <a:bodyPr/>
              <a:lstStyle/>
              <a:p>
                <a:endParaRPr lang="en-US"/>
              </a:p>
            </p:txBody>
          </p:sp>
          <p:sp>
            <p:nvSpPr>
              <p:cNvPr id="11276" name="Freeform 9"/>
              <p:cNvSpPr>
                <a:spLocks/>
              </p:cNvSpPr>
              <p:nvPr/>
            </p:nvSpPr>
            <p:spPr bwMode="auto">
              <a:xfrm>
                <a:off x="4604" y="1852"/>
                <a:ext cx="271" cy="390"/>
              </a:xfrm>
              <a:custGeom>
                <a:avLst/>
                <a:gdLst>
                  <a:gd name="T0" fmla="*/ 254 w 271"/>
                  <a:gd name="T1" fmla="*/ 0 h 390"/>
                  <a:gd name="T2" fmla="*/ 199 w 271"/>
                  <a:gd name="T3" fmla="*/ 7 h 390"/>
                  <a:gd name="T4" fmla="*/ 143 w 271"/>
                  <a:gd name="T5" fmla="*/ 17 h 390"/>
                  <a:gd name="T6" fmla="*/ 83 w 271"/>
                  <a:gd name="T7" fmla="*/ 51 h 390"/>
                  <a:gd name="T8" fmla="*/ 41 w 271"/>
                  <a:gd name="T9" fmla="*/ 78 h 390"/>
                  <a:gd name="T10" fmla="*/ 13 w 271"/>
                  <a:gd name="T11" fmla="*/ 114 h 390"/>
                  <a:gd name="T12" fmla="*/ 0 w 271"/>
                  <a:gd name="T13" fmla="*/ 137 h 390"/>
                  <a:gd name="T14" fmla="*/ 25 w 271"/>
                  <a:gd name="T15" fmla="*/ 200 h 390"/>
                  <a:gd name="T16" fmla="*/ 67 w 271"/>
                  <a:gd name="T17" fmla="*/ 237 h 390"/>
                  <a:gd name="T18" fmla="*/ 115 w 271"/>
                  <a:gd name="T19" fmla="*/ 266 h 390"/>
                  <a:gd name="T20" fmla="*/ 140 w 271"/>
                  <a:gd name="T21" fmla="*/ 283 h 390"/>
                  <a:gd name="T22" fmla="*/ 184 w 271"/>
                  <a:gd name="T23" fmla="*/ 291 h 390"/>
                  <a:gd name="T24" fmla="*/ 187 w 271"/>
                  <a:gd name="T25" fmla="*/ 308 h 390"/>
                  <a:gd name="T26" fmla="*/ 152 w 271"/>
                  <a:gd name="T27" fmla="*/ 324 h 390"/>
                  <a:gd name="T28" fmla="*/ 103 w 271"/>
                  <a:gd name="T29" fmla="*/ 337 h 390"/>
                  <a:gd name="T30" fmla="*/ 57 w 271"/>
                  <a:gd name="T31" fmla="*/ 363 h 390"/>
                  <a:gd name="T32" fmla="*/ 76 w 271"/>
                  <a:gd name="T33" fmla="*/ 382 h 390"/>
                  <a:gd name="T34" fmla="*/ 96 w 271"/>
                  <a:gd name="T35" fmla="*/ 389 h 390"/>
                  <a:gd name="T36" fmla="*/ 123 w 271"/>
                  <a:gd name="T37" fmla="*/ 360 h 390"/>
                  <a:gd name="T38" fmla="*/ 166 w 271"/>
                  <a:gd name="T39" fmla="*/ 343 h 390"/>
                  <a:gd name="T40" fmla="*/ 199 w 271"/>
                  <a:gd name="T41" fmla="*/ 330 h 390"/>
                  <a:gd name="T42" fmla="*/ 199 w 271"/>
                  <a:gd name="T43" fmla="*/ 305 h 390"/>
                  <a:gd name="T44" fmla="*/ 193 w 271"/>
                  <a:gd name="T45" fmla="*/ 277 h 390"/>
                  <a:gd name="T46" fmla="*/ 172 w 271"/>
                  <a:gd name="T47" fmla="*/ 266 h 390"/>
                  <a:gd name="T48" fmla="*/ 103 w 271"/>
                  <a:gd name="T49" fmla="*/ 237 h 390"/>
                  <a:gd name="T50" fmla="*/ 67 w 271"/>
                  <a:gd name="T51" fmla="*/ 195 h 390"/>
                  <a:gd name="T52" fmla="*/ 39 w 271"/>
                  <a:gd name="T53" fmla="*/ 149 h 390"/>
                  <a:gd name="T54" fmla="*/ 45 w 271"/>
                  <a:gd name="T55" fmla="*/ 127 h 390"/>
                  <a:gd name="T56" fmla="*/ 67 w 271"/>
                  <a:gd name="T57" fmla="*/ 102 h 390"/>
                  <a:gd name="T58" fmla="*/ 117 w 271"/>
                  <a:gd name="T59" fmla="*/ 66 h 390"/>
                  <a:gd name="T60" fmla="*/ 178 w 271"/>
                  <a:gd name="T61" fmla="*/ 51 h 390"/>
                  <a:gd name="T62" fmla="*/ 219 w 271"/>
                  <a:gd name="T63" fmla="*/ 50 h 390"/>
                  <a:gd name="T64" fmla="*/ 254 w 271"/>
                  <a:gd name="T65" fmla="*/ 50 h 390"/>
                  <a:gd name="T66" fmla="*/ 270 w 271"/>
                  <a:gd name="T67" fmla="*/ 26 h 390"/>
                  <a:gd name="T68" fmla="*/ 254 w 271"/>
                  <a:gd name="T69" fmla="*/ 0 h 3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1"/>
                  <a:gd name="T106" fmla="*/ 0 h 390"/>
                  <a:gd name="T107" fmla="*/ 271 w 271"/>
                  <a:gd name="T108" fmla="*/ 390 h 3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1" h="390">
                    <a:moveTo>
                      <a:pt x="254" y="0"/>
                    </a:moveTo>
                    <a:lnTo>
                      <a:pt x="199" y="7"/>
                    </a:lnTo>
                    <a:lnTo>
                      <a:pt x="143" y="17"/>
                    </a:lnTo>
                    <a:lnTo>
                      <a:pt x="83" y="51"/>
                    </a:lnTo>
                    <a:lnTo>
                      <a:pt x="41" y="78"/>
                    </a:lnTo>
                    <a:lnTo>
                      <a:pt x="13" y="114"/>
                    </a:lnTo>
                    <a:lnTo>
                      <a:pt x="0" y="137"/>
                    </a:lnTo>
                    <a:lnTo>
                      <a:pt x="25" y="200"/>
                    </a:lnTo>
                    <a:lnTo>
                      <a:pt x="67" y="237"/>
                    </a:lnTo>
                    <a:lnTo>
                      <a:pt x="115" y="266"/>
                    </a:lnTo>
                    <a:lnTo>
                      <a:pt x="140" y="283"/>
                    </a:lnTo>
                    <a:lnTo>
                      <a:pt x="184" y="291"/>
                    </a:lnTo>
                    <a:lnTo>
                      <a:pt x="187" y="308"/>
                    </a:lnTo>
                    <a:lnTo>
                      <a:pt x="152" y="324"/>
                    </a:lnTo>
                    <a:lnTo>
                      <a:pt x="103" y="337"/>
                    </a:lnTo>
                    <a:lnTo>
                      <a:pt x="57" y="363"/>
                    </a:lnTo>
                    <a:lnTo>
                      <a:pt x="76" y="382"/>
                    </a:lnTo>
                    <a:lnTo>
                      <a:pt x="96" y="389"/>
                    </a:lnTo>
                    <a:lnTo>
                      <a:pt x="123" y="360"/>
                    </a:lnTo>
                    <a:lnTo>
                      <a:pt x="166" y="343"/>
                    </a:lnTo>
                    <a:lnTo>
                      <a:pt x="199" y="330"/>
                    </a:lnTo>
                    <a:lnTo>
                      <a:pt x="199" y="305"/>
                    </a:lnTo>
                    <a:lnTo>
                      <a:pt x="193" y="277"/>
                    </a:lnTo>
                    <a:lnTo>
                      <a:pt x="172" y="266"/>
                    </a:lnTo>
                    <a:lnTo>
                      <a:pt x="103" y="237"/>
                    </a:lnTo>
                    <a:lnTo>
                      <a:pt x="67" y="195"/>
                    </a:lnTo>
                    <a:lnTo>
                      <a:pt x="39" y="149"/>
                    </a:lnTo>
                    <a:lnTo>
                      <a:pt x="45" y="127"/>
                    </a:lnTo>
                    <a:lnTo>
                      <a:pt x="67" y="102"/>
                    </a:lnTo>
                    <a:lnTo>
                      <a:pt x="117" y="66"/>
                    </a:lnTo>
                    <a:lnTo>
                      <a:pt x="178" y="51"/>
                    </a:lnTo>
                    <a:lnTo>
                      <a:pt x="219" y="50"/>
                    </a:lnTo>
                    <a:lnTo>
                      <a:pt x="254" y="50"/>
                    </a:lnTo>
                    <a:lnTo>
                      <a:pt x="270" y="26"/>
                    </a:lnTo>
                    <a:lnTo>
                      <a:pt x="254" y="0"/>
                    </a:lnTo>
                  </a:path>
                </a:pathLst>
              </a:custGeom>
              <a:solidFill>
                <a:srgbClr val="000000"/>
              </a:solidFill>
              <a:ln w="9525" cap="rnd">
                <a:noFill/>
                <a:round/>
                <a:headEnd/>
                <a:tailEnd/>
              </a:ln>
            </p:spPr>
            <p:txBody>
              <a:bodyPr/>
              <a:lstStyle/>
              <a:p>
                <a:endParaRPr lang="en-US"/>
              </a:p>
            </p:txBody>
          </p:sp>
          <p:sp>
            <p:nvSpPr>
              <p:cNvPr id="11277" name="Freeform 10"/>
              <p:cNvSpPr>
                <a:spLocks/>
              </p:cNvSpPr>
              <p:nvPr/>
            </p:nvSpPr>
            <p:spPr bwMode="auto">
              <a:xfrm>
                <a:off x="4525" y="2293"/>
                <a:ext cx="330" cy="624"/>
              </a:xfrm>
              <a:custGeom>
                <a:avLst/>
                <a:gdLst>
                  <a:gd name="T0" fmla="*/ 290 w 330"/>
                  <a:gd name="T1" fmla="*/ 0 h 624"/>
                  <a:gd name="T2" fmla="*/ 319 w 330"/>
                  <a:gd name="T3" fmla="*/ 0 h 624"/>
                  <a:gd name="T4" fmla="*/ 329 w 330"/>
                  <a:gd name="T5" fmla="*/ 43 h 624"/>
                  <a:gd name="T6" fmla="*/ 307 w 330"/>
                  <a:gd name="T7" fmla="*/ 70 h 624"/>
                  <a:gd name="T8" fmla="*/ 240 w 330"/>
                  <a:gd name="T9" fmla="*/ 133 h 624"/>
                  <a:gd name="T10" fmla="*/ 180 w 330"/>
                  <a:gd name="T11" fmla="*/ 211 h 624"/>
                  <a:gd name="T12" fmla="*/ 140 w 330"/>
                  <a:gd name="T13" fmla="*/ 292 h 624"/>
                  <a:gd name="T14" fmla="*/ 136 w 330"/>
                  <a:gd name="T15" fmla="*/ 347 h 624"/>
                  <a:gd name="T16" fmla="*/ 137 w 330"/>
                  <a:gd name="T17" fmla="*/ 385 h 624"/>
                  <a:gd name="T18" fmla="*/ 154 w 330"/>
                  <a:gd name="T19" fmla="*/ 472 h 624"/>
                  <a:gd name="T20" fmla="*/ 175 w 330"/>
                  <a:gd name="T21" fmla="*/ 544 h 624"/>
                  <a:gd name="T22" fmla="*/ 194 w 330"/>
                  <a:gd name="T23" fmla="*/ 585 h 624"/>
                  <a:gd name="T24" fmla="*/ 198 w 330"/>
                  <a:gd name="T25" fmla="*/ 610 h 624"/>
                  <a:gd name="T26" fmla="*/ 180 w 330"/>
                  <a:gd name="T27" fmla="*/ 610 h 624"/>
                  <a:gd name="T28" fmla="*/ 149 w 330"/>
                  <a:gd name="T29" fmla="*/ 602 h 624"/>
                  <a:gd name="T30" fmla="*/ 140 w 330"/>
                  <a:gd name="T31" fmla="*/ 604 h 624"/>
                  <a:gd name="T32" fmla="*/ 79 w 330"/>
                  <a:gd name="T33" fmla="*/ 608 h 624"/>
                  <a:gd name="T34" fmla="*/ 32 w 330"/>
                  <a:gd name="T35" fmla="*/ 623 h 624"/>
                  <a:gd name="T36" fmla="*/ 15 w 330"/>
                  <a:gd name="T37" fmla="*/ 615 h 624"/>
                  <a:gd name="T38" fmla="*/ 0 w 330"/>
                  <a:gd name="T39" fmla="*/ 582 h 624"/>
                  <a:gd name="T40" fmla="*/ 15 w 330"/>
                  <a:gd name="T41" fmla="*/ 565 h 624"/>
                  <a:gd name="T42" fmla="*/ 85 w 330"/>
                  <a:gd name="T43" fmla="*/ 563 h 624"/>
                  <a:gd name="T44" fmla="*/ 136 w 330"/>
                  <a:gd name="T45" fmla="*/ 569 h 624"/>
                  <a:gd name="T46" fmla="*/ 160 w 330"/>
                  <a:gd name="T47" fmla="*/ 582 h 624"/>
                  <a:gd name="T48" fmla="*/ 156 w 330"/>
                  <a:gd name="T49" fmla="*/ 552 h 624"/>
                  <a:gd name="T50" fmla="*/ 131 w 330"/>
                  <a:gd name="T51" fmla="*/ 507 h 624"/>
                  <a:gd name="T52" fmla="*/ 110 w 330"/>
                  <a:gd name="T53" fmla="*/ 436 h 624"/>
                  <a:gd name="T54" fmla="*/ 91 w 330"/>
                  <a:gd name="T55" fmla="*/ 377 h 624"/>
                  <a:gd name="T56" fmla="*/ 105 w 330"/>
                  <a:gd name="T57" fmla="*/ 308 h 624"/>
                  <a:gd name="T58" fmla="*/ 123 w 330"/>
                  <a:gd name="T59" fmla="*/ 234 h 624"/>
                  <a:gd name="T60" fmla="*/ 163 w 330"/>
                  <a:gd name="T61" fmla="*/ 151 h 624"/>
                  <a:gd name="T62" fmla="*/ 218 w 330"/>
                  <a:gd name="T63" fmla="*/ 75 h 624"/>
                  <a:gd name="T64" fmla="*/ 264 w 330"/>
                  <a:gd name="T65" fmla="*/ 18 h 624"/>
                  <a:gd name="T66" fmla="*/ 290 w 330"/>
                  <a:gd name="T67" fmla="*/ 0 h 6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0"/>
                  <a:gd name="T103" fmla="*/ 0 h 624"/>
                  <a:gd name="T104" fmla="*/ 330 w 330"/>
                  <a:gd name="T105" fmla="*/ 624 h 62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0" h="624">
                    <a:moveTo>
                      <a:pt x="290" y="0"/>
                    </a:moveTo>
                    <a:lnTo>
                      <a:pt x="319" y="0"/>
                    </a:lnTo>
                    <a:lnTo>
                      <a:pt x="329" y="43"/>
                    </a:lnTo>
                    <a:lnTo>
                      <a:pt x="307" y="70"/>
                    </a:lnTo>
                    <a:lnTo>
                      <a:pt x="240" y="133"/>
                    </a:lnTo>
                    <a:lnTo>
                      <a:pt x="180" y="211"/>
                    </a:lnTo>
                    <a:lnTo>
                      <a:pt x="140" y="292"/>
                    </a:lnTo>
                    <a:lnTo>
                      <a:pt x="136" y="347"/>
                    </a:lnTo>
                    <a:lnTo>
                      <a:pt x="137" y="385"/>
                    </a:lnTo>
                    <a:lnTo>
                      <a:pt x="154" y="472"/>
                    </a:lnTo>
                    <a:lnTo>
                      <a:pt x="175" y="544"/>
                    </a:lnTo>
                    <a:lnTo>
                      <a:pt x="194" y="585"/>
                    </a:lnTo>
                    <a:lnTo>
                      <a:pt x="198" y="610"/>
                    </a:lnTo>
                    <a:lnTo>
                      <a:pt x="180" y="610"/>
                    </a:lnTo>
                    <a:lnTo>
                      <a:pt x="149" y="602"/>
                    </a:lnTo>
                    <a:lnTo>
                      <a:pt x="140" y="604"/>
                    </a:lnTo>
                    <a:lnTo>
                      <a:pt x="79" y="608"/>
                    </a:lnTo>
                    <a:lnTo>
                      <a:pt x="32" y="623"/>
                    </a:lnTo>
                    <a:lnTo>
                      <a:pt x="15" y="615"/>
                    </a:lnTo>
                    <a:lnTo>
                      <a:pt x="0" y="582"/>
                    </a:lnTo>
                    <a:lnTo>
                      <a:pt x="15" y="565"/>
                    </a:lnTo>
                    <a:lnTo>
                      <a:pt x="85" y="563"/>
                    </a:lnTo>
                    <a:lnTo>
                      <a:pt x="136" y="569"/>
                    </a:lnTo>
                    <a:lnTo>
                      <a:pt x="160" y="582"/>
                    </a:lnTo>
                    <a:lnTo>
                      <a:pt x="156" y="552"/>
                    </a:lnTo>
                    <a:lnTo>
                      <a:pt x="131" y="507"/>
                    </a:lnTo>
                    <a:lnTo>
                      <a:pt x="110" y="436"/>
                    </a:lnTo>
                    <a:lnTo>
                      <a:pt x="91" y="377"/>
                    </a:lnTo>
                    <a:lnTo>
                      <a:pt x="105" y="308"/>
                    </a:lnTo>
                    <a:lnTo>
                      <a:pt x="123" y="234"/>
                    </a:lnTo>
                    <a:lnTo>
                      <a:pt x="163" y="151"/>
                    </a:lnTo>
                    <a:lnTo>
                      <a:pt x="218" y="75"/>
                    </a:lnTo>
                    <a:lnTo>
                      <a:pt x="264" y="18"/>
                    </a:lnTo>
                    <a:lnTo>
                      <a:pt x="290" y="0"/>
                    </a:lnTo>
                  </a:path>
                </a:pathLst>
              </a:custGeom>
              <a:solidFill>
                <a:srgbClr val="000000"/>
              </a:solidFill>
              <a:ln w="9525" cap="rnd">
                <a:noFill/>
                <a:round/>
                <a:headEnd/>
                <a:tailEnd/>
              </a:ln>
            </p:spPr>
            <p:txBody>
              <a:bodyPr/>
              <a:lstStyle/>
              <a:p>
                <a:endParaRPr lang="en-US"/>
              </a:p>
            </p:txBody>
          </p:sp>
          <p:sp>
            <p:nvSpPr>
              <p:cNvPr id="11278" name="Freeform 11"/>
              <p:cNvSpPr>
                <a:spLocks/>
              </p:cNvSpPr>
              <p:nvPr/>
            </p:nvSpPr>
            <p:spPr bwMode="auto">
              <a:xfrm>
                <a:off x="4838" y="2290"/>
                <a:ext cx="223" cy="639"/>
              </a:xfrm>
              <a:custGeom>
                <a:avLst/>
                <a:gdLst>
                  <a:gd name="T0" fmla="*/ 68 w 223"/>
                  <a:gd name="T1" fmla="*/ 0 h 639"/>
                  <a:gd name="T2" fmla="*/ 96 w 223"/>
                  <a:gd name="T3" fmla="*/ 59 h 639"/>
                  <a:gd name="T4" fmla="*/ 114 w 223"/>
                  <a:gd name="T5" fmla="*/ 147 h 639"/>
                  <a:gd name="T6" fmla="*/ 137 w 223"/>
                  <a:gd name="T7" fmla="*/ 245 h 639"/>
                  <a:gd name="T8" fmla="*/ 159 w 223"/>
                  <a:gd name="T9" fmla="*/ 344 h 639"/>
                  <a:gd name="T10" fmla="*/ 159 w 223"/>
                  <a:gd name="T11" fmla="*/ 380 h 639"/>
                  <a:gd name="T12" fmla="*/ 137 w 223"/>
                  <a:gd name="T13" fmla="*/ 444 h 639"/>
                  <a:gd name="T14" fmla="*/ 108 w 223"/>
                  <a:gd name="T15" fmla="*/ 479 h 639"/>
                  <a:gd name="T16" fmla="*/ 81 w 223"/>
                  <a:gd name="T17" fmla="*/ 521 h 639"/>
                  <a:gd name="T18" fmla="*/ 61 w 223"/>
                  <a:gd name="T19" fmla="*/ 554 h 639"/>
                  <a:gd name="T20" fmla="*/ 70 w 223"/>
                  <a:gd name="T21" fmla="*/ 568 h 639"/>
                  <a:gd name="T22" fmla="*/ 119 w 223"/>
                  <a:gd name="T23" fmla="*/ 575 h 639"/>
                  <a:gd name="T24" fmla="*/ 197 w 223"/>
                  <a:gd name="T25" fmla="*/ 587 h 639"/>
                  <a:gd name="T26" fmla="*/ 222 w 223"/>
                  <a:gd name="T27" fmla="*/ 608 h 639"/>
                  <a:gd name="T28" fmla="*/ 202 w 223"/>
                  <a:gd name="T29" fmla="*/ 625 h 639"/>
                  <a:gd name="T30" fmla="*/ 157 w 223"/>
                  <a:gd name="T31" fmla="*/ 638 h 639"/>
                  <a:gd name="T32" fmla="*/ 105 w 223"/>
                  <a:gd name="T33" fmla="*/ 612 h 639"/>
                  <a:gd name="T34" fmla="*/ 68 w 223"/>
                  <a:gd name="T35" fmla="*/ 595 h 639"/>
                  <a:gd name="T36" fmla="*/ 19 w 223"/>
                  <a:gd name="T37" fmla="*/ 587 h 639"/>
                  <a:gd name="T38" fmla="*/ 0 w 223"/>
                  <a:gd name="T39" fmla="*/ 583 h 639"/>
                  <a:gd name="T40" fmla="*/ 6 w 223"/>
                  <a:gd name="T41" fmla="*/ 561 h 639"/>
                  <a:gd name="T42" fmla="*/ 61 w 223"/>
                  <a:gd name="T43" fmla="*/ 504 h 639"/>
                  <a:gd name="T44" fmla="*/ 93 w 223"/>
                  <a:gd name="T45" fmla="*/ 446 h 639"/>
                  <a:gd name="T46" fmla="*/ 122 w 223"/>
                  <a:gd name="T47" fmla="*/ 408 h 639"/>
                  <a:gd name="T48" fmla="*/ 125 w 223"/>
                  <a:gd name="T49" fmla="*/ 369 h 639"/>
                  <a:gd name="T50" fmla="*/ 113 w 223"/>
                  <a:gd name="T51" fmla="*/ 304 h 639"/>
                  <a:gd name="T52" fmla="*/ 82 w 223"/>
                  <a:gd name="T53" fmla="*/ 238 h 639"/>
                  <a:gd name="T54" fmla="*/ 50 w 223"/>
                  <a:gd name="T55" fmla="*/ 125 h 639"/>
                  <a:gd name="T56" fmla="*/ 22 w 223"/>
                  <a:gd name="T57" fmla="*/ 58 h 639"/>
                  <a:gd name="T58" fmla="*/ 26 w 223"/>
                  <a:gd name="T59" fmla="*/ 18 h 639"/>
                  <a:gd name="T60" fmla="*/ 50 w 223"/>
                  <a:gd name="T61" fmla="*/ 0 h 639"/>
                  <a:gd name="T62" fmla="*/ 68 w 223"/>
                  <a:gd name="T63" fmla="*/ 0 h 63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3"/>
                  <a:gd name="T97" fmla="*/ 0 h 639"/>
                  <a:gd name="T98" fmla="*/ 223 w 223"/>
                  <a:gd name="T99" fmla="*/ 639 h 63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3" h="639">
                    <a:moveTo>
                      <a:pt x="68" y="0"/>
                    </a:moveTo>
                    <a:lnTo>
                      <a:pt x="96" y="59"/>
                    </a:lnTo>
                    <a:lnTo>
                      <a:pt x="114" y="147"/>
                    </a:lnTo>
                    <a:lnTo>
                      <a:pt x="137" y="245"/>
                    </a:lnTo>
                    <a:lnTo>
                      <a:pt x="159" y="344"/>
                    </a:lnTo>
                    <a:lnTo>
                      <a:pt x="159" y="380"/>
                    </a:lnTo>
                    <a:lnTo>
                      <a:pt x="137" y="444"/>
                    </a:lnTo>
                    <a:lnTo>
                      <a:pt x="108" y="479"/>
                    </a:lnTo>
                    <a:lnTo>
                      <a:pt x="81" y="521"/>
                    </a:lnTo>
                    <a:lnTo>
                      <a:pt x="61" y="554"/>
                    </a:lnTo>
                    <a:lnTo>
                      <a:pt x="70" y="568"/>
                    </a:lnTo>
                    <a:lnTo>
                      <a:pt x="119" y="575"/>
                    </a:lnTo>
                    <a:lnTo>
                      <a:pt x="197" y="587"/>
                    </a:lnTo>
                    <a:lnTo>
                      <a:pt x="222" y="608"/>
                    </a:lnTo>
                    <a:lnTo>
                      <a:pt x="202" y="625"/>
                    </a:lnTo>
                    <a:lnTo>
                      <a:pt x="157" y="638"/>
                    </a:lnTo>
                    <a:lnTo>
                      <a:pt x="105" y="612"/>
                    </a:lnTo>
                    <a:lnTo>
                      <a:pt x="68" y="595"/>
                    </a:lnTo>
                    <a:lnTo>
                      <a:pt x="19" y="587"/>
                    </a:lnTo>
                    <a:lnTo>
                      <a:pt x="0" y="583"/>
                    </a:lnTo>
                    <a:lnTo>
                      <a:pt x="6" y="561"/>
                    </a:lnTo>
                    <a:lnTo>
                      <a:pt x="61" y="504"/>
                    </a:lnTo>
                    <a:lnTo>
                      <a:pt x="93" y="446"/>
                    </a:lnTo>
                    <a:lnTo>
                      <a:pt x="122" y="408"/>
                    </a:lnTo>
                    <a:lnTo>
                      <a:pt x="125" y="369"/>
                    </a:lnTo>
                    <a:lnTo>
                      <a:pt x="113" y="304"/>
                    </a:lnTo>
                    <a:lnTo>
                      <a:pt x="82" y="238"/>
                    </a:lnTo>
                    <a:lnTo>
                      <a:pt x="50" y="125"/>
                    </a:lnTo>
                    <a:lnTo>
                      <a:pt x="22" y="58"/>
                    </a:lnTo>
                    <a:lnTo>
                      <a:pt x="26" y="18"/>
                    </a:lnTo>
                    <a:lnTo>
                      <a:pt x="50" y="0"/>
                    </a:lnTo>
                    <a:lnTo>
                      <a:pt x="68" y="0"/>
                    </a:lnTo>
                  </a:path>
                </a:pathLst>
              </a:custGeom>
              <a:solidFill>
                <a:srgbClr val="000000"/>
              </a:solidFill>
              <a:ln w="9525" cap="rnd">
                <a:noFill/>
                <a:round/>
                <a:headEnd/>
                <a:tailEnd/>
              </a:ln>
            </p:spPr>
            <p:txBody>
              <a:bodyPr/>
              <a:lstStyle/>
              <a:p>
                <a:endParaRPr lang="en-US"/>
              </a:p>
            </p:txBody>
          </p:sp>
        </p:grpSp>
        <p:grpSp>
          <p:nvGrpSpPr>
            <p:cNvPr id="11270" name="Group 12"/>
            <p:cNvGrpSpPr>
              <a:grpSpLocks/>
            </p:cNvGrpSpPr>
            <p:nvPr/>
          </p:nvGrpSpPr>
          <p:grpSpPr bwMode="auto">
            <a:xfrm>
              <a:off x="5245" y="1467"/>
              <a:ext cx="467" cy="511"/>
              <a:chOff x="5245" y="1467"/>
              <a:chExt cx="467" cy="511"/>
            </a:xfrm>
          </p:grpSpPr>
          <p:sp>
            <p:nvSpPr>
              <p:cNvPr id="11271" name="Freeform 13"/>
              <p:cNvSpPr>
                <a:spLocks/>
              </p:cNvSpPr>
              <p:nvPr/>
            </p:nvSpPr>
            <p:spPr bwMode="auto">
              <a:xfrm>
                <a:off x="5336" y="1467"/>
                <a:ext cx="376" cy="353"/>
              </a:xfrm>
              <a:custGeom>
                <a:avLst/>
                <a:gdLst>
                  <a:gd name="T0" fmla="*/ 42 w 376"/>
                  <a:gd name="T1" fmla="*/ 16 h 353"/>
                  <a:gd name="T2" fmla="*/ 147 w 376"/>
                  <a:gd name="T3" fmla="*/ 0 h 353"/>
                  <a:gd name="T4" fmla="*/ 242 w 376"/>
                  <a:gd name="T5" fmla="*/ 4 h 353"/>
                  <a:gd name="T6" fmla="*/ 332 w 376"/>
                  <a:gd name="T7" fmla="*/ 38 h 353"/>
                  <a:gd name="T8" fmla="*/ 375 w 376"/>
                  <a:gd name="T9" fmla="*/ 101 h 353"/>
                  <a:gd name="T10" fmla="*/ 375 w 376"/>
                  <a:gd name="T11" fmla="*/ 152 h 353"/>
                  <a:gd name="T12" fmla="*/ 332 w 376"/>
                  <a:gd name="T13" fmla="*/ 224 h 353"/>
                  <a:gd name="T14" fmla="*/ 258 w 376"/>
                  <a:gd name="T15" fmla="*/ 267 h 353"/>
                  <a:gd name="T16" fmla="*/ 147 w 376"/>
                  <a:gd name="T17" fmla="*/ 267 h 353"/>
                  <a:gd name="T18" fmla="*/ 79 w 376"/>
                  <a:gd name="T19" fmla="*/ 301 h 353"/>
                  <a:gd name="T20" fmla="*/ 58 w 376"/>
                  <a:gd name="T21" fmla="*/ 352 h 353"/>
                  <a:gd name="T22" fmla="*/ 0 w 376"/>
                  <a:gd name="T23" fmla="*/ 335 h 353"/>
                  <a:gd name="T24" fmla="*/ 21 w 376"/>
                  <a:gd name="T25" fmla="*/ 267 h 353"/>
                  <a:gd name="T26" fmla="*/ 100 w 376"/>
                  <a:gd name="T27" fmla="*/ 224 h 353"/>
                  <a:gd name="T28" fmla="*/ 237 w 376"/>
                  <a:gd name="T29" fmla="*/ 212 h 353"/>
                  <a:gd name="T30" fmla="*/ 290 w 376"/>
                  <a:gd name="T31" fmla="*/ 173 h 353"/>
                  <a:gd name="T32" fmla="*/ 301 w 376"/>
                  <a:gd name="T33" fmla="*/ 110 h 353"/>
                  <a:gd name="T34" fmla="*/ 242 w 376"/>
                  <a:gd name="T35" fmla="*/ 50 h 353"/>
                  <a:gd name="T36" fmla="*/ 153 w 376"/>
                  <a:gd name="T37" fmla="*/ 50 h 353"/>
                  <a:gd name="T38" fmla="*/ 58 w 376"/>
                  <a:gd name="T39" fmla="*/ 67 h 353"/>
                  <a:gd name="T40" fmla="*/ 21 w 376"/>
                  <a:gd name="T41" fmla="*/ 50 h 353"/>
                  <a:gd name="T42" fmla="*/ 42 w 376"/>
                  <a:gd name="T43" fmla="*/ 16 h 3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6"/>
                  <a:gd name="T67" fmla="*/ 0 h 353"/>
                  <a:gd name="T68" fmla="*/ 376 w 376"/>
                  <a:gd name="T69" fmla="*/ 353 h 3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6" h="353">
                    <a:moveTo>
                      <a:pt x="42" y="16"/>
                    </a:moveTo>
                    <a:lnTo>
                      <a:pt x="147" y="0"/>
                    </a:lnTo>
                    <a:lnTo>
                      <a:pt x="242" y="4"/>
                    </a:lnTo>
                    <a:lnTo>
                      <a:pt x="332" y="38"/>
                    </a:lnTo>
                    <a:lnTo>
                      <a:pt x="375" y="101"/>
                    </a:lnTo>
                    <a:lnTo>
                      <a:pt x="375" y="152"/>
                    </a:lnTo>
                    <a:lnTo>
                      <a:pt x="332" y="224"/>
                    </a:lnTo>
                    <a:lnTo>
                      <a:pt x="258" y="267"/>
                    </a:lnTo>
                    <a:lnTo>
                      <a:pt x="147" y="267"/>
                    </a:lnTo>
                    <a:lnTo>
                      <a:pt x="79" y="301"/>
                    </a:lnTo>
                    <a:lnTo>
                      <a:pt x="58" y="352"/>
                    </a:lnTo>
                    <a:lnTo>
                      <a:pt x="0" y="335"/>
                    </a:lnTo>
                    <a:lnTo>
                      <a:pt x="21" y="267"/>
                    </a:lnTo>
                    <a:lnTo>
                      <a:pt x="100" y="224"/>
                    </a:lnTo>
                    <a:lnTo>
                      <a:pt x="237" y="212"/>
                    </a:lnTo>
                    <a:lnTo>
                      <a:pt x="290" y="173"/>
                    </a:lnTo>
                    <a:lnTo>
                      <a:pt x="301" y="110"/>
                    </a:lnTo>
                    <a:lnTo>
                      <a:pt x="242" y="50"/>
                    </a:lnTo>
                    <a:lnTo>
                      <a:pt x="153" y="50"/>
                    </a:lnTo>
                    <a:lnTo>
                      <a:pt x="58" y="67"/>
                    </a:lnTo>
                    <a:lnTo>
                      <a:pt x="21" y="50"/>
                    </a:lnTo>
                    <a:lnTo>
                      <a:pt x="42" y="16"/>
                    </a:lnTo>
                  </a:path>
                </a:pathLst>
              </a:custGeom>
              <a:solidFill>
                <a:srgbClr val="FFFF00"/>
              </a:solidFill>
              <a:ln w="25400" cap="rnd" cmpd="sng">
                <a:solidFill>
                  <a:schemeClr val="tx2"/>
                </a:solidFill>
                <a:prstDash val="solid"/>
                <a:round/>
                <a:headEnd/>
                <a:tailEnd/>
              </a:ln>
            </p:spPr>
            <p:txBody>
              <a:bodyPr/>
              <a:lstStyle/>
              <a:p>
                <a:endParaRPr lang="en-US"/>
              </a:p>
            </p:txBody>
          </p:sp>
          <p:sp>
            <p:nvSpPr>
              <p:cNvPr id="11272" name="Freeform 14"/>
              <p:cNvSpPr>
                <a:spLocks/>
              </p:cNvSpPr>
              <p:nvPr/>
            </p:nvSpPr>
            <p:spPr bwMode="auto">
              <a:xfrm>
                <a:off x="5245" y="1878"/>
                <a:ext cx="121" cy="100"/>
              </a:xfrm>
              <a:custGeom>
                <a:avLst/>
                <a:gdLst>
                  <a:gd name="T0" fmla="*/ 120 w 121"/>
                  <a:gd name="T1" fmla="*/ 4 h 100"/>
                  <a:gd name="T2" fmla="*/ 60 w 121"/>
                  <a:gd name="T3" fmla="*/ 0 h 100"/>
                  <a:gd name="T4" fmla="*/ 16 w 121"/>
                  <a:gd name="T5" fmla="*/ 34 h 100"/>
                  <a:gd name="T6" fmla="*/ 0 w 121"/>
                  <a:gd name="T7" fmla="*/ 90 h 100"/>
                  <a:gd name="T8" fmla="*/ 60 w 121"/>
                  <a:gd name="T9" fmla="*/ 99 h 100"/>
                  <a:gd name="T10" fmla="*/ 109 w 121"/>
                  <a:gd name="T11" fmla="*/ 73 h 100"/>
                  <a:gd name="T12" fmla="*/ 120 w 121"/>
                  <a:gd name="T13" fmla="*/ 4 h 100"/>
                  <a:gd name="T14" fmla="*/ 0 60000 65536"/>
                  <a:gd name="T15" fmla="*/ 0 60000 65536"/>
                  <a:gd name="T16" fmla="*/ 0 60000 65536"/>
                  <a:gd name="T17" fmla="*/ 0 60000 65536"/>
                  <a:gd name="T18" fmla="*/ 0 60000 65536"/>
                  <a:gd name="T19" fmla="*/ 0 60000 65536"/>
                  <a:gd name="T20" fmla="*/ 0 60000 65536"/>
                  <a:gd name="T21" fmla="*/ 0 w 121"/>
                  <a:gd name="T22" fmla="*/ 0 h 100"/>
                  <a:gd name="T23" fmla="*/ 121 w 121"/>
                  <a:gd name="T24" fmla="*/ 100 h 1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00">
                    <a:moveTo>
                      <a:pt x="120" y="4"/>
                    </a:moveTo>
                    <a:lnTo>
                      <a:pt x="60" y="0"/>
                    </a:lnTo>
                    <a:lnTo>
                      <a:pt x="16" y="34"/>
                    </a:lnTo>
                    <a:lnTo>
                      <a:pt x="0" y="90"/>
                    </a:lnTo>
                    <a:lnTo>
                      <a:pt x="60" y="99"/>
                    </a:lnTo>
                    <a:lnTo>
                      <a:pt x="109" y="73"/>
                    </a:lnTo>
                    <a:lnTo>
                      <a:pt x="120" y="4"/>
                    </a:lnTo>
                  </a:path>
                </a:pathLst>
              </a:custGeom>
              <a:solidFill>
                <a:srgbClr val="FFFF00"/>
              </a:solidFill>
              <a:ln w="25400" cap="rnd" cmpd="sng">
                <a:solidFill>
                  <a:schemeClr val="tx2"/>
                </a:solidFill>
                <a:prstDash val="solid"/>
                <a:round/>
                <a:headEnd/>
                <a:tailEnd/>
              </a:ln>
            </p:spPr>
            <p:txBody>
              <a:bodyPr/>
              <a:lstStyle/>
              <a:p>
                <a:endParaRPr lang="en-US"/>
              </a:p>
            </p:txBody>
          </p:sp>
        </p:grpSp>
      </p:grpSp>
    </p:spTree>
  </p:cSld>
  <p:clrMapOvr>
    <a:masterClrMapping/>
  </p:clrMapOvr>
  <p:transition advTm="4617">
    <p:random/>
  </p:transition>
  <p:timing>
    <p:tnLst>
      <p:par>
        <p:cTn id="1" dur="indefinite" restart="never" nodeType="tmRoot"/>
      </p:par>
    </p:tnLst>
  </p:timing>
</p:sld>
</file>

<file path=ppt/theme/theme1.xml><?xml version="1.0" encoding="utf-8"?>
<a:theme xmlns:a="http://schemas.openxmlformats.org/drawingml/2006/main" name="Compass">
  <a:themeElements>
    <a:clrScheme name="Compass 10">
      <a:dk1>
        <a:srgbClr val="860000"/>
      </a:dk1>
      <a:lt1>
        <a:srgbClr val="FFFFFF"/>
      </a:lt1>
      <a:dk2>
        <a:srgbClr val="990033"/>
      </a:dk2>
      <a:lt2>
        <a:srgbClr val="FFFFCC"/>
      </a:lt2>
      <a:accent1>
        <a:srgbClr val="FF6600"/>
      </a:accent1>
      <a:accent2>
        <a:srgbClr val="FF9933"/>
      </a:accent2>
      <a:accent3>
        <a:srgbClr val="CAAAAD"/>
      </a:accent3>
      <a:accent4>
        <a:srgbClr val="DADADA"/>
      </a:accent4>
      <a:accent5>
        <a:srgbClr val="FFB8AA"/>
      </a:accent5>
      <a:accent6>
        <a:srgbClr val="E78A2D"/>
      </a:accent6>
      <a:hlink>
        <a:srgbClr val="FFCC00"/>
      </a:hlink>
      <a:folHlink>
        <a:srgbClr val="CC9900"/>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
      <a:clrScheme name="Compass 10">
        <a:dk1>
          <a:srgbClr val="860000"/>
        </a:dk1>
        <a:lt1>
          <a:srgbClr val="FFFFFF"/>
        </a:lt1>
        <a:dk2>
          <a:srgbClr val="990033"/>
        </a:dk2>
        <a:lt2>
          <a:srgbClr val="FFFFCC"/>
        </a:lt2>
        <a:accent1>
          <a:srgbClr val="FF6600"/>
        </a:accent1>
        <a:accent2>
          <a:srgbClr val="FF9933"/>
        </a:accent2>
        <a:accent3>
          <a:srgbClr val="CAAAAD"/>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TotalTime>
  <Words>2339</Words>
  <Application>Microsoft Office PowerPoint</Application>
  <PresentationFormat>On-screen Show (4:3)</PresentationFormat>
  <Paragraphs>210</Paragraphs>
  <Slides>19</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Compass</vt:lpstr>
      <vt:lpstr>ClipArt</vt:lpstr>
      <vt:lpstr>Career Planning for Juniors</vt:lpstr>
      <vt:lpstr>A Brief Timeline</vt:lpstr>
      <vt:lpstr>Slide 3</vt:lpstr>
      <vt:lpstr>Slide 4</vt:lpstr>
      <vt:lpstr>Slide 5</vt:lpstr>
      <vt:lpstr>Slide 6</vt:lpstr>
      <vt:lpstr>Slide 7</vt:lpstr>
      <vt:lpstr>College Can Be Made Affordable</vt:lpstr>
      <vt:lpstr>What is Financial Aid?</vt:lpstr>
      <vt:lpstr>Categories of Financial Aid</vt:lpstr>
      <vt:lpstr>Financial Aid Myths</vt:lpstr>
      <vt:lpstr>Sources of Financial Aid</vt:lpstr>
      <vt:lpstr>Scholarships</vt:lpstr>
      <vt:lpstr>Utilize WHS Scholarship Tools</vt:lpstr>
      <vt:lpstr>Application Tips (Making Your Efforts Count!)</vt:lpstr>
      <vt:lpstr>College Planning and Financial Services</vt:lpstr>
      <vt:lpstr>Scholarship Searches “Billions of Dollars Unclaimed . . .”</vt:lpstr>
      <vt:lpstr>Free Scholarship Searches Via The World Wide Web</vt:lpstr>
      <vt:lpstr>Additional Financial Aid Information </vt:lpstr>
    </vt:vector>
  </TitlesOfParts>
  <Company>Western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Pay For College</dc:title>
  <dc:creator>Student</dc:creator>
  <cp:lastModifiedBy>Windows User</cp:lastModifiedBy>
  <cp:revision>71</cp:revision>
  <dcterms:created xsi:type="dcterms:W3CDTF">2006-04-28T16:23:55Z</dcterms:created>
  <dcterms:modified xsi:type="dcterms:W3CDTF">2017-04-27T21:17:20Z</dcterms:modified>
</cp:coreProperties>
</file>